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64"/>
  </p:notesMasterIdLst>
  <p:sldIdLst>
    <p:sldId id="301" r:id="rId3"/>
    <p:sldId id="1424" r:id="rId4"/>
    <p:sldId id="1320" r:id="rId5"/>
    <p:sldId id="1321" r:id="rId6"/>
    <p:sldId id="1383" r:id="rId7"/>
    <p:sldId id="1387" r:id="rId8"/>
    <p:sldId id="1381" r:id="rId9"/>
    <p:sldId id="1388" r:id="rId10"/>
    <p:sldId id="1389" r:id="rId11"/>
    <p:sldId id="1390" r:id="rId12"/>
    <p:sldId id="1391" r:id="rId13"/>
    <p:sldId id="1393" r:id="rId14"/>
    <p:sldId id="1394" r:id="rId15"/>
    <p:sldId id="1395" r:id="rId16"/>
    <p:sldId id="1396" r:id="rId17"/>
    <p:sldId id="1397" r:id="rId18"/>
    <p:sldId id="1398" r:id="rId19"/>
    <p:sldId id="1399" r:id="rId20"/>
    <p:sldId id="1425" r:id="rId21"/>
    <p:sldId id="1401" r:id="rId22"/>
    <p:sldId id="1406" r:id="rId23"/>
    <p:sldId id="1407" r:id="rId24"/>
    <p:sldId id="1403" r:id="rId25"/>
    <p:sldId id="1494" r:id="rId26"/>
    <p:sldId id="1495" r:id="rId27"/>
    <p:sldId id="1496" r:id="rId28"/>
    <p:sldId id="1498" r:id="rId29"/>
    <p:sldId id="1502" r:id="rId30"/>
    <p:sldId id="1499" r:id="rId31"/>
    <p:sldId id="1408" r:id="rId32"/>
    <p:sldId id="1409" r:id="rId33"/>
    <p:sldId id="1410" r:id="rId34"/>
    <p:sldId id="1411" r:id="rId35"/>
    <p:sldId id="1412" r:id="rId36"/>
    <p:sldId id="1413" r:id="rId37"/>
    <p:sldId id="1414" r:id="rId38"/>
    <p:sldId id="1415" r:id="rId39"/>
    <p:sldId id="1416" r:id="rId40"/>
    <p:sldId id="1417" r:id="rId41"/>
    <p:sldId id="1418" r:id="rId42"/>
    <p:sldId id="1419" r:id="rId43"/>
    <p:sldId id="1500" r:id="rId44"/>
    <p:sldId id="1364" r:id="rId45"/>
    <p:sldId id="1365" r:id="rId46"/>
    <p:sldId id="1366" r:id="rId47"/>
    <p:sldId id="1367" r:id="rId48"/>
    <p:sldId id="1369" r:id="rId49"/>
    <p:sldId id="1370" r:id="rId50"/>
    <p:sldId id="1371" r:id="rId51"/>
    <p:sldId id="1372" r:id="rId52"/>
    <p:sldId id="1373" r:id="rId53"/>
    <p:sldId id="1374" r:id="rId54"/>
    <p:sldId id="1501" r:id="rId55"/>
    <p:sldId id="1317" r:id="rId56"/>
    <p:sldId id="1318" r:id="rId57"/>
    <p:sldId id="1319" r:id="rId58"/>
    <p:sldId id="1422" r:id="rId59"/>
    <p:sldId id="915" r:id="rId60"/>
    <p:sldId id="974" r:id="rId61"/>
    <p:sldId id="1423" r:id="rId62"/>
    <p:sldId id="1185" r:id="rId63"/>
  </p:sldIdLst>
  <p:sldSz cx="9144000" cy="5143500" type="screen16x9"/>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85" autoAdjust="0"/>
    <p:restoredTop sz="76196" autoAdjust="0"/>
  </p:normalViewPr>
  <p:slideViewPr>
    <p:cSldViewPr snapToGrid="0">
      <p:cViewPr>
        <p:scale>
          <a:sx n="153" d="100"/>
          <a:sy n="153" d="100"/>
        </p:scale>
        <p:origin x="608" y="12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notesMaster" Target="notesMasters/notesMaster1.xml"/><Relationship Id="rId65" Type="http://schemas.openxmlformats.org/officeDocument/2006/relationships/tags" Target="tags/tag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F527BC5-0C91-4B12-8CED-08BFD44792A7}"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zh-CN" altLang="en-US"/>
        </a:p>
      </dgm:t>
    </dgm:pt>
    <dgm:pt modelId="{057587AD-C4C1-4FA1-A816-5A59DC87A3ED}">
      <dgm:prSet phldrT="[文本]" custT="1"/>
      <dgm:spPr/>
      <dgm:t>
        <a:bodyPr/>
        <a:lstStyle/>
        <a:p>
          <a:r>
            <a:rPr lang="zh-CN" altLang="en-US" sz="3200" dirty="0">
              <a:latin typeface="+mn-ea"/>
              <a:ea typeface="+mn-ea"/>
            </a:rPr>
            <a:t>数据</a:t>
          </a:r>
        </a:p>
      </dgm:t>
    </dgm:pt>
    <dgm:pt modelId="{9745A58D-1A19-42E4-B0A4-B292A7A4975E}" type="parTrans" cxnId="{4B730E46-73D4-4CD3-BDD1-7E0444E13CCF}">
      <dgm:prSet/>
      <dgm:spPr/>
      <dgm:t>
        <a:bodyPr/>
        <a:lstStyle/>
        <a:p>
          <a:endParaRPr lang="zh-CN" altLang="en-US" sz="3200">
            <a:latin typeface="+mn-ea"/>
            <a:ea typeface="+mn-ea"/>
          </a:endParaRPr>
        </a:p>
      </dgm:t>
    </dgm:pt>
    <dgm:pt modelId="{5FBDD007-4FE9-467A-AC53-77B79C09AC36}" type="sibTrans" cxnId="{4B730E46-73D4-4CD3-BDD1-7E0444E13CCF}">
      <dgm:prSet/>
      <dgm:spPr/>
      <dgm:t>
        <a:bodyPr/>
        <a:lstStyle/>
        <a:p>
          <a:endParaRPr lang="zh-CN" altLang="en-US" sz="3200">
            <a:latin typeface="+mn-ea"/>
            <a:ea typeface="+mn-ea"/>
          </a:endParaRPr>
        </a:p>
      </dgm:t>
    </dgm:pt>
    <dgm:pt modelId="{01BAB693-CEA4-4630-A174-144281B31E07}">
      <dgm:prSet phldrT="[文本]" custT="1"/>
      <dgm:spPr/>
      <dgm:t>
        <a:bodyPr/>
        <a:lstStyle/>
        <a:p>
          <a:r>
            <a:rPr lang="zh-CN" altLang="en-US" sz="3200" dirty="0">
              <a:latin typeface="+mn-ea"/>
              <a:ea typeface="+mn-ea"/>
            </a:rPr>
            <a:t>产品</a:t>
          </a:r>
        </a:p>
      </dgm:t>
    </dgm:pt>
    <dgm:pt modelId="{15485CFE-DF19-40B3-839D-8B428EA45CAA}" type="parTrans" cxnId="{A9270AB8-A3DE-49C0-AD4D-4AA3C107E945}">
      <dgm:prSet/>
      <dgm:spPr/>
      <dgm:t>
        <a:bodyPr/>
        <a:lstStyle/>
        <a:p>
          <a:endParaRPr lang="zh-CN" altLang="en-US" sz="3200">
            <a:latin typeface="+mn-ea"/>
            <a:ea typeface="+mn-ea"/>
          </a:endParaRPr>
        </a:p>
      </dgm:t>
    </dgm:pt>
    <dgm:pt modelId="{2EF2C5D0-7757-448B-A9BF-D6E50C3391D3}" type="sibTrans" cxnId="{A9270AB8-A3DE-49C0-AD4D-4AA3C107E945}">
      <dgm:prSet/>
      <dgm:spPr/>
      <dgm:t>
        <a:bodyPr/>
        <a:lstStyle/>
        <a:p>
          <a:endParaRPr lang="zh-CN" altLang="en-US" sz="3200">
            <a:latin typeface="+mn-ea"/>
            <a:ea typeface="+mn-ea"/>
          </a:endParaRPr>
        </a:p>
      </dgm:t>
    </dgm:pt>
    <dgm:pt modelId="{F4FEA676-2DC7-414E-9AE9-093A9F7C8725}">
      <dgm:prSet phldrT="[文本]" custT="1"/>
      <dgm:spPr/>
      <dgm:t>
        <a:bodyPr/>
        <a:lstStyle/>
        <a:p>
          <a:r>
            <a:rPr lang="zh-CN" altLang="en-US" sz="3200" dirty="0">
              <a:latin typeface="+mn-ea"/>
              <a:ea typeface="+mn-ea"/>
            </a:rPr>
            <a:t>用户</a:t>
          </a:r>
        </a:p>
      </dgm:t>
    </dgm:pt>
    <dgm:pt modelId="{4A952875-56F6-43A9-8387-BA1CFA12F52A}" type="parTrans" cxnId="{97F6A4BF-83E1-45AC-8987-B12825EF1893}">
      <dgm:prSet/>
      <dgm:spPr/>
      <dgm:t>
        <a:bodyPr/>
        <a:lstStyle/>
        <a:p>
          <a:endParaRPr lang="zh-CN" altLang="en-US" sz="3200">
            <a:latin typeface="+mn-ea"/>
            <a:ea typeface="+mn-ea"/>
          </a:endParaRPr>
        </a:p>
      </dgm:t>
    </dgm:pt>
    <dgm:pt modelId="{AD7BC933-C173-41B7-A336-18C5EBBFF47E}" type="sibTrans" cxnId="{97F6A4BF-83E1-45AC-8987-B12825EF1893}">
      <dgm:prSet/>
      <dgm:spPr/>
      <dgm:t>
        <a:bodyPr/>
        <a:lstStyle/>
        <a:p>
          <a:endParaRPr lang="zh-CN" altLang="en-US" sz="3200">
            <a:latin typeface="+mn-ea"/>
            <a:ea typeface="+mn-ea"/>
          </a:endParaRPr>
        </a:p>
      </dgm:t>
    </dgm:pt>
    <dgm:pt modelId="{246378E8-ECD1-446E-8708-6AF2C1347CD4}" type="pres">
      <dgm:prSet presAssocID="{0F527BC5-0C91-4B12-8CED-08BFD44792A7}" presName="cycle" presStyleCnt="0">
        <dgm:presLayoutVars>
          <dgm:dir/>
          <dgm:resizeHandles val="exact"/>
        </dgm:presLayoutVars>
      </dgm:prSet>
      <dgm:spPr/>
      <dgm:t>
        <a:bodyPr/>
        <a:lstStyle/>
        <a:p>
          <a:endParaRPr lang="en-US"/>
        </a:p>
      </dgm:t>
    </dgm:pt>
    <dgm:pt modelId="{E9E9B880-860F-4DC7-B8A8-04E92D6CDF48}" type="pres">
      <dgm:prSet presAssocID="{057587AD-C4C1-4FA1-A816-5A59DC87A3ED}" presName="dummy" presStyleCnt="0"/>
      <dgm:spPr/>
    </dgm:pt>
    <dgm:pt modelId="{7C31005B-14A3-47F6-A1DE-144753A15CA1}" type="pres">
      <dgm:prSet presAssocID="{057587AD-C4C1-4FA1-A816-5A59DC87A3ED}" presName="node" presStyleLbl="revTx" presStyleIdx="0" presStyleCnt="3">
        <dgm:presLayoutVars>
          <dgm:bulletEnabled val="1"/>
        </dgm:presLayoutVars>
      </dgm:prSet>
      <dgm:spPr/>
      <dgm:t>
        <a:bodyPr/>
        <a:lstStyle/>
        <a:p>
          <a:endParaRPr lang="en-US"/>
        </a:p>
      </dgm:t>
    </dgm:pt>
    <dgm:pt modelId="{1EBDC81C-FCE9-450B-A8B6-A11194269E4C}" type="pres">
      <dgm:prSet presAssocID="{5FBDD007-4FE9-467A-AC53-77B79C09AC36}" presName="sibTrans" presStyleLbl="node1" presStyleIdx="0" presStyleCnt="3"/>
      <dgm:spPr/>
      <dgm:t>
        <a:bodyPr/>
        <a:lstStyle/>
        <a:p>
          <a:endParaRPr lang="en-US"/>
        </a:p>
      </dgm:t>
    </dgm:pt>
    <dgm:pt modelId="{0A7B41D6-8711-4BB9-8336-DEEE4269EA31}" type="pres">
      <dgm:prSet presAssocID="{01BAB693-CEA4-4630-A174-144281B31E07}" presName="dummy" presStyleCnt="0"/>
      <dgm:spPr/>
    </dgm:pt>
    <dgm:pt modelId="{AC3A098A-B3EA-4E21-9DFF-2BE38ED6F737}" type="pres">
      <dgm:prSet presAssocID="{01BAB693-CEA4-4630-A174-144281B31E07}" presName="node" presStyleLbl="revTx" presStyleIdx="1" presStyleCnt="3">
        <dgm:presLayoutVars>
          <dgm:bulletEnabled val="1"/>
        </dgm:presLayoutVars>
      </dgm:prSet>
      <dgm:spPr/>
      <dgm:t>
        <a:bodyPr/>
        <a:lstStyle/>
        <a:p>
          <a:endParaRPr lang="en-US"/>
        </a:p>
      </dgm:t>
    </dgm:pt>
    <dgm:pt modelId="{C177AA66-D164-4123-82DC-D320A559862F}" type="pres">
      <dgm:prSet presAssocID="{2EF2C5D0-7757-448B-A9BF-D6E50C3391D3}" presName="sibTrans" presStyleLbl="node1" presStyleIdx="1" presStyleCnt="3"/>
      <dgm:spPr/>
      <dgm:t>
        <a:bodyPr/>
        <a:lstStyle/>
        <a:p>
          <a:endParaRPr lang="en-US"/>
        </a:p>
      </dgm:t>
    </dgm:pt>
    <dgm:pt modelId="{C73A790B-BA60-4983-8276-4C7D90326364}" type="pres">
      <dgm:prSet presAssocID="{F4FEA676-2DC7-414E-9AE9-093A9F7C8725}" presName="dummy" presStyleCnt="0"/>
      <dgm:spPr/>
    </dgm:pt>
    <dgm:pt modelId="{ADBB1B32-F7D3-43F9-8D39-1EBBB4699EE4}" type="pres">
      <dgm:prSet presAssocID="{F4FEA676-2DC7-414E-9AE9-093A9F7C8725}" presName="node" presStyleLbl="revTx" presStyleIdx="2" presStyleCnt="3">
        <dgm:presLayoutVars>
          <dgm:bulletEnabled val="1"/>
        </dgm:presLayoutVars>
      </dgm:prSet>
      <dgm:spPr/>
      <dgm:t>
        <a:bodyPr/>
        <a:lstStyle/>
        <a:p>
          <a:endParaRPr lang="en-US"/>
        </a:p>
      </dgm:t>
    </dgm:pt>
    <dgm:pt modelId="{716D8B2D-1E40-4CA3-A725-13C31362772E}" type="pres">
      <dgm:prSet presAssocID="{AD7BC933-C173-41B7-A336-18C5EBBFF47E}" presName="sibTrans" presStyleLbl="node1" presStyleIdx="2" presStyleCnt="3" custAng="0"/>
      <dgm:spPr/>
      <dgm:t>
        <a:bodyPr/>
        <a:lstStyle/>
        <a:p>
          <a:endParaRPr lang="en-US"/>
        </a:p>
      </dgm:t>
    </dgm:pt>
  </dgm:ptLst>
  <dgm:cxnLst>
    <dgm:cxn modelId="{A9270AB8-A3DE-49C0-AD4D-4AA3C107E945}" srcId="{0F527BC5-0C91-4B12-8CED-08BFD44792A7}" destId="{01BAB693-CEA4-4630-A174-144281B31E07}" srcOrd="1" destOrd="0" parTransId="{15485CFE-DF19-40B3-839D-8B428EA45CAA}" sibTransId="{2EF2C5D0-7757-448B-A9BF-D6E50C3391D3}"/>
    <dgm:cxn modelId="{C5725B39-2D08-D945-AB48-F105C7E8B349}" type="presOf" srcId="{2EF2C5D0-7757-448B-A9BF-D6E50C3391D3}" destId="{C177AA66-D164-4123-82DC-D320A559862F}" srcOrd="0" destOrd="0" presId="urn:microsoft.com/office/officeart/2005/8/layout/cycle1"/>
    <dgm:cxn modelId="{E9DC8FA2-9C23-3E49-9717-3B8E9BD51BDF}" type="presOf" srcId="{5FBDD007-4FE9-467A-AC53-77B79C09AC36}" destId="{1EBDC81C-FCE9-450B-A8B6-A11194269E4C}" srcOrd="0" destOrd="0" presId="urn:microsoft.com/office/officeart/2005/8/layout/cycle1"/>
    <dgm:cxn modelId="{AB06DDAF-7BDA-4A4E-ADD8-42169DAFC317}" type="presOf" srcId="{0F527BC5-0C91-4B12-8CED-08BFD44792A7}" destId="{246378E8-ECD1-446E-8708-6AF2C1347CD4}" srcOrd="0" destOrd="0" presId="urn:microsoft.com/office/officeart/2005/8/layout/cycle1"/>
    <dgm:cxn modelId="{217366A0-88EC-6246-A36E-902266D4C714}" type="presOf" srcId="{01BAB693-CEA4-4630-A174-144281B31E07}" destId="{AC3A098A-B3EA-4E21-9DFF-2BE38ED6F737}" srcOrd="0" destOrd="0" presId="urn:microsoft.com/office/officeart/2005/8/layout/cycle1"/>
    <dgm:cxn modelId="{97F6A4BF-83E1-45AC-8987-B12825EF1893}" srcId="{0F527BC5-0C91-4B12-8CED-08BFD44792A7}" destId="{F4FEA676-2DC7-414E-9AE9-093A9F7C8725}" srcOrd="2" destOrd="0" parTransId="{4A952875-56F6-43A9-8387-BA1CFA12F52A}" sibTransId="{AD7BC933-C173-41B7-A336-18C5EBBFF47E}"/>
    <dgm:cxn modelId="{4D2F8853-C6B5-4348-8813-697A360AB29C}" type="presOf" srcId="{AD7BC933-C173-41B7-A336-18C5EBBFF47E}" destId="{716D8B2D-1E40-4CA3-A725-13C31362772E}" srcOrd="0" destOrd="0" presId="urn:microsoft.com/office/officeart/2005/8/layout/cycle1"/>
    <dgm:cxn modelId="{4B730E46-73D4-4CD3-BDD1-7E0444E13CCF}" srcId="{0F527BC5-0C91-4B12-8CED-08BFD44792A7}" destId="{057587AD-C4C1-4FA1-A816-5A59DC87A3ED}" srcOrd="0" destOrd="0" parTransId="{9745A58D-1A19-42E4-B0A4-B292A7A4975E}" sibTransId="{5FBDD007-4FE9-467A-AC53-77B79C09AC36}"/>
    <dgm:cxn modelId="{5675E474-3741-3845-A179-D12E79FC44B3}" type="presOf" srcId="{F4FEA676-2DC7-414E-9AE9-093A9F7C8725}" destId="{ADBB1B32-F7D3-43F9-8D39-1EBBB4699EE4}" srcOrd="0" destOrd="0" presId="urn:microsoft.com/office/officeart/2005/8/layout/cycle1"/>
    <dgm:cxn modelId="{8B1112DB-27C8-6247-AC0C-078440766F67}" type="presOf" srcId="{057587AD-C4C1-4FA1-A816-5A59DC87A3ED}" destId="{7C31005B-14A3-47F6-A1DE-144753A15CA1}" srcOrd="0" destOrd="0" presId="urn:microsoft.com/office/officeart/2005/8/layout/cycle1"/>
    <dgm:cxn modelId="{83B2789B-9929-8A4A-A4DF-B57B0B76306A}" type="presParOf" srcId="{246378E8-ECD1-446E-8708-6AF2C1347CD4}" destId="{E9E9B880-860F-4DC7-B8A8-04E92D6CDF48}" srcOrd="0" destOrd="0" presId="urn:microsoft.com/office/officeart/2005/8/layout/cycle1"/>
    <dgm:cxn modelId="{9AA44EE3-60AB-4D41-8019-C140A0572178}" type="presParOf" srcId="{246378E8-ECD1-446E-8708-6AF2C1347CD4}" destId="{7C31005B-14A3-47F6-A1DE-144753A15CA1}" srcOrd="1" destOrd="0" presId="urn:microsoft.com/office/officeart/2005/8/layout/cycle1"/>
    <dgm:cxn modelId="{8833AFFD-4AC7-7D49-8928-D2CAEE83301D}" type="presParOf" srcId="{246378E8-ECD1-446E-8708-6AF2C1347CD4}" destId="{1EBDC81C-FCE9-450B-A8B6-A11194269E4C}" srcOrd="2" destOrd="0" presId="urn:microsoft.com/office/officeart/2005/8/layout/cycle1"/>
    <dgm:cxn modelId="{5587226E-0C12-7842-B975-1B11A2001AB5}" type="presParOf" srcId="{246378E8-ECD1-446E-8708-6AF2C1347CD4}" destId="{0A7B41D6-8711-4BB9-8336-DEEE4269EA31}" srcOrd="3" destOrd="0" presId="urn:microsoft.com/office/officeart/2005/8/layout/cycle1"/>
    <dgm:cxn modelId="{5FDD9275-1852-9A4A-9950-7C27A76F3297}" type="presParOf" srcId="{246378E8-ECD1-446E-8708-6AF2C1347CD4}" destId="{AC3A098A-B3EA-4E21-9DFF-2BE38ED6F737}" srcOrd="4" destOrd="0" presId="urn:microsoft.com/office/officeart/2005/8/layout/cycle1"/>
    <dgm:cxn modelId="{CC85FFF3-818E-FA4F-8ABC-0585E462B489}" type="presParOf" srcId="{246378E8-ECD1-446E-8708-6AF2C1347CD4}" destId="{C177AA66-D164-4123-82DC-D320A559862F}" srcOrd="5" destOrd="0" presId="urn:microsoft.com/office/officeart/2005/8/layout/cycle1"/>
    <dgm:cxn modelId="{E136FF42-8922-154C-9D04-9220790E3530}" type="presParOf" srcId="{246378E8-ECD1-446E-8708-6AF2C1347CD4}" destId="{C73A790B-BA60-4983-8276-4C7D90326364}" srcOrd="6" destOrd="0" presId="urn:microsoft.com/office/officeart/2005/8/layout/cycle1"/>
    <dgm:cxn modelId="{497F8AE0-3CC8-0540-95D8-119A18C906DA}" type="presParOf" srcId="{246378E8-ECD1-446E-8708-6AF2C1347CD4}" destId="{ADBB1B32-F7D3-43F9-8D39-1EBBB4699EE4}" srcOrd="7" destOrd="0" presId="urn:microsoft.com/office/officeart/2005/8/layout/cycle1"/>
    <dgm:cxn modelId="{A20C0A5B-8637-9F49-ACA0-02F9078175F3}" type="presParOf" srcId="{246378E8-ECD1-446E-8708-6AF2C1347CD4}" destId="{716D8B2D-1E40-4CA3-A725-13C31362772E}" srcOrd="8"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659926-7688-1849-AE9C-599A9672BCBA}" type="doc">
      <dgm:prSet loTypeId="urn:microsoft.com/office/officeart/2005/8/layout/hProcess4#1" loCatId="" qsTypeId="urn:microsoft.com/office/officeart/2005/8/quickstyle/simple1#1" qsCatId="simple" csTypeId="urn:microsoft.com/office/officeart/2005/8/colors/colorful1#1" csCatId="colorful" phldr="1"/>
      <dgm:spPr/>
    </dgm:pt>
    <dgm:pt modelId="{833B1DEE-7F72-9246-8FD8-BC852CE35CC9}">
      <dgm:prSet phldrT="[文本]"/>
      <dgm:spPr/>
      <dgm:t>
        <a:bodyPr/>
        <a:lstStyle/>
        <a:p>
          <a:r>
            <a:rPr lang="zh-CN" altLang="en-US" dirty="0"/>
            <a:t>数据获取</a:t>
          </a:r>
        </a:p>
      </dgm:t>
    </dgm:pt>
    <dgm:pt modelId="{B978D1CD-A1DA-CF46-8621-67B8D60750F1}" type="parTrans" cxnId="{7E59E897-608F-3A47-9B7A-4205BE11696A}">
      <dgm:prSet/>
      <dgm:spPr/>
      <dgm:t>
        <a:bodyPr/>
        <a:lstStyle/>
        <a:p>
          <a:endParaRPr lang="zh-CN" altLang="en-US"/>
        </a:p>
      </dgm:t>
    </dgm:pt>
    <dgm:pt modelId="{FECCF492-001F-F240-9F6C-1978B4716F0F}" type="sibTrans" cxnId="{7E59E897-608F-3A47-9B7A-4205BE11696A}">
      <dgm:prSet/>
      <dgm:spPr/>
      <dgm:t>
        <a:bodyPr/>
        <a:lstStyle/>
        <a:p>
          <a:endParaRPr lang="zh-CN" altLang="en-US"/>
        </a:p>
      </dgm:t>
    </dgm:pt>
    <dgm:pt modelId="{0116DF6C-A155-4149-AB47-728336A47087}">
      <dgm:prSet phldrT="[文本]"/>
      <dgm:spPr/>
      <dgm:t>
        <a:bodyPr/>
        <a:lstStyle/>
        <a:p>
          <a:r>
            <a:rPr lang="zh-CN" altLang="en-US" dirty="0"/>
            <a:t>数据处理</a:t>
          </a:r>
        </a:p>
      </dgm:t>
    </dgm:pt>
    <dgm:pt modelId="{65CDC210-3BB7-B540-A018-68179870C284}" type="parTrans" cxnId="{4B8A84DA-1DC5-0F4A-965D-02899D16F0BC}">
      <dgm:prSet/>
      <dgm:spPr/>
      <dgm:t>
        <a:bodyPr/>
        <a:lstStyle/>
        <a:p>
          <a:endParaRPr lang="zh-CN" altLang="en-US"/>
        </a:p>
      </dgm:t>
    </dgm:pt>
    <dgm:pt modelId="{F58BED02-63C3-E742-B7B0-4EAD27092D13}" type="sibTrans" cxnId="{4B8A84DA-1DC5-0F4A-965D-02899D16F0BC}">
      <dgm:prSet/>
      <dgm:spPr/>
      <dgm:t>
        <a:bodyPr/>
        <a:lstStyle/>
        <a:p>
          <a:endParaRPr lang="zh-CN" altLang="en-US"/>
        </a:p>
      </dgm:t>
    </dgm:pt>
    <dgm:pt modelId="{44500AF1-8EBA-0B4B-9D51-E060F41D95BD}">
      <dgm:prSet phldrT="[文本]"/>
      <dgm:spPr/>
      <dgm:t>
        <a:bodyPr/>
        <a:lstStyle/>
        <a:p>
          <a:r>
            <a:rPr lang="zh-CN" altLang="en-US" dirty="0"/>
            <a:t>网页抓取</a:t>
          </a:r>
        </a:p>
      </dgm:t>
    </dgm:pt>
    <dgm:pt modelId="{44B111CD-4AC1-524E-B6BC-766A95B9414C}" type="parTrans" cxnId="{740EAB13-A4E2-6E42-8C00-055AD3DB6845}">
      <dgm:prSet/>
      <dgm:spPr/>
      <dgm:t>
        <a:bodyPr/>
        <a:lstStyle/>
        <a:p>
          <a:endParaRPr lang="zh-CN" altLang="en-US"/>
        </a:p>
      </dgm:t>
    </dgm:pt>
    <dgm:pt modelId="{C82898E2-8FEC-0843-BC38-A0C16AC7CE04}" type="sibTrans" cxnId="{740EAB13-A4E2-6E42-8C00-055AD3DB6845}">
      <dgm:prSet/>
      <dgm:spPr/>
      <dgm:t>
        <a:bodyPr/>
        <a:lstStyle/>
        <a:p>
          <a:endParaRPr lang="zh-CN" altLang="en-US"/>
        </a:p>
      </dgm:t>
    </dgm:pt>
    <dgm:pt modelId="{FA07C8EC-F731-FF48-B519-A31843CA3717}">
      <dgm:prSet phldrT="[文本]"/>
      <dgm:spPr/>
      <dgm:t>
        <a:bodyPr/>
        <a:lstStyle/>
        <a:p>
          <a:r>
            <a:rPr lang="zh-CN" altLang="en-US" dirty="0"/>
            <a:t>网页解析</a:t>
          </a:r>
        </a:p>
      </dgm:t>
    </dgm:pt>
    <dgm:pt modelId="{0F0F9BC9-54F7-D842-A559-82D3B7AD4653}" type="parTrans" cxnId="{B5C36E08-D695-9345-9C36-CE693A9AD70A}">
      <dgm:prSet/>
      <dgm:spPr/>
      <dgm:t>
        <a:bodyPr/>
        <a:lstStyle/>
        <a:p>
          <a:endParaRPr lang="zh-CN" altLang="en-US"/>
        </a:p>
      </dgm:t>
    </dgm:pt>
    <dgm:pt modelId="{BA34FC4C-05F2-D349-8146-3005C5F27100}" type="sibTrans" cxnId="{B5C36E08-D695-9345-9C36-CE693A9AD70A}">
      <dgm:prSet/>
      <dgm:spPr/>
      <dgm:t>
        <a:bodyPr/>
        <a:lstStyle/>
        <a:p>
          <a:endParaRPr lang="zh-CN" altLang="en-US"/>
        </a:p>
      </dgm:t>
    </dgm:pt>
    <dgm:pt modelId="{B651ABBC-427E-5244-B07C-71F3C59F5E5E}">
      <dgm:prSet phldrT="[文本]"/>
      <dgm:spPr/>
      <dgm:t>
        <a:bodyPr/>
        <a:lstStyle/>
        <a:p>
          <a:r>
            <a:rPr lang="zh-CN" altLang="en-US" dirty="0"/>
            <a:t>中文分词</a:t>
          </a:r>
        </a:p>
      </dgm:t>
    </dgm:pt>
    <dgm:pt modelId="{B7A4B335-173A-C14C-8C18-9E5745719133}" type="parTrans" cxnId="{406BEE41-4D98-7A49-A57A-144280E7521C}">
      <dgm:prSet/>
      <dgm:spPr/>
      <dgm:t>
        <a:bodyPr/>
        <a:lstStyle/>
        <a:p>
          <a:endParaRPr lang="zh-CN" altLang="en-US"/>
        </a:p>
      </dgm:t>
    </dgm:pt>
    <dgm:pt modelId="{2785AB89-E3E7-A744-A12B-1CC92E99D52E}" type="sibTrans" cxnId="{406BEE41-4D98-7A49-A57A-144280E7521C}">
      <dgm:prSet/>
      <dgm:spPr/>
      <dgm:t>
        <a:bodyPr/>
        <a:lstStyle/>
        <a:p>
          <a:endParaRPr lang="zh-CN" altLang="en-US"/>
        </a:p>
      </dgm:t>
    </dgm:pt>
    <dgm:pt modelId="{D99DD0C5-2410-944D-82F5-76556657EC0A}">
      <dgm:prSet phldrT="[文本]"/>
      <dgm:spPr/>
      <dgm:t>
        <a:bodyPr/>
        <a:lstStyle/>
        <a:p>
          <a:r>
            <a:rPr lang="zh-CN" altLang="en-US" dirty="0"/>
            <a:t>文本分析</a:t>
          </a:r>
        </a:p>
      </dgm:t>
    </dgm:pt>
    <dgm:pt modelId="{9D0F7265-B34F-4345-864A-0A46275C629E}" type="parTrans" cxnId="{42BDDF96-0574-E147-BEBD-57FEAB7B2D61}">
      <dgm:prSet/>
      <dgm:spPr/>
      <dgm:t>
        <a:bodyPr/>
        <a:lstStyle/>
        <a:p>
          <a:endParaRPr lang="zh-CN" altLang="en-US"/>
        </a:p>
      </dgm:t>
    </dgm:pt>
    <dgm:pt modelId="{CE881428-7A05-F841-B4E0-BF7E1DDEEFF9}" type="sibTrans" cxnId="{42BDDF96-0574-E147-BEBD-57FEAB7B2D61}">
      <dgm:prSet/>
      <dgm:spPr/>
      <dgm:t>
        <a:bodyPr/>
        <a:lstStyle/>
        <a:p>
          <a:endParaRPr lang="zh-CN" altLang="en-US"/>
        </a:p>
      </dgm:t>
    </dgm:pt>
    <dgm:pt modelId="{A82678BB-F781-2C4F-AAC9-04CFD4DB88C9}">
      <dgm:prSet phldrT="[文本]"/>
      <dgm:spPr/>
      <dgm:t>
        <a:bodyPr/>
        <a:lstStyle/>
        <a:p>
          <a:r>
            <a:rPr lang="zh-CN" altLang="en-US" dirty="0"/>
            <a:t>文本聚类</a:t>
          </a:r>
        </a:p>
      </dgm:t>
    </dgm:pt>
    <dgm:pt modelId="{6FCCE503-66C3-8C42-AE4F-393FC9CBB764}" type="parTrans" cxnId="{CB43649C-FCAB-8646-8E37-5E81D0FFCFA3}">
      <dgm:prSet/>
      <dgm:spPr/>
      <dgm:t>
        <a:bodyPr/>
        <a:lstStyle/>
        <a:p>
          <a:endParaRPr lang="zh-CN" altLang="en-US"/>
        </a:p>
      </dgm:t>
    </dgm:pt>
    <dgm:pt modelId="{C7F9F490-953A-C445-A529-E15388A52E02}" type="sibTrans" cxnId="{CB43649C-FCAB-8646-8E37-5E81D0FFCFA3}">
      <dgm:prSet/>
      <dgm:spPr/>
      <dgm:t>
        <a:bodyPr/>
        <a:lstStyle/>
        <a:p>
          <a:endParaRPr lang="zh-CN" altLang="en-US"/>
        </a:p>
      </dgm:t>
    </dgm:pt>
    <dgm:pt modelId="{DD8FF1EA-B8DF-C743-BCCE-C58876BBA00E}">
      <dgm:prSet phldrT="[文本]"/>
      <dgm:spPr/>
      <dgm:t>
        <a:bodyPr/>
        <a:lstStyle/>
        <a:p>
          <a:r>
            <a:rPr lang="zh-CN" altLang="en-US" dirty="0"/>
            <a:t>网络分析</a:t>
          </a:r>
        </a:p>
      </dgm:t>
    </dgm:pt>
    <dgm:pt modelId="{5B95E0AE-FA35-7045-9D44-D3C872BA0C82}" type="parTrans" cxnId="{FA6E7569-D588-784D-9184-DAED66EBD88E}">
      <dgm:prSet/>
      <dgm:spPr/>
      <dgm:t>
        <a:bodyPr/>
        <a:lstStyle/>
        <a:p>
          <a:endParaRPr lang="zh-CN" altLang="en-US"/>
        </a:p>
      </dgm:t>
    </dgm:pt>
    <dgm:pt modelId="{AC204E78-EC04-6745-A22C-2ADF33008BC9}" type="sibTrans" cxnId="{FA6E7569-D588-784D-9184-DAED66EBD88E}">
      <dgm:prSet/>
      <dgm:spPr/>
      <dgm:t>
        <a:bodyPr/>
        <a:lstStyle/>
        <a:p>
          <a:endParaRPr lang="zh-CN" altLang="en-US"/>
        </a:p>
      </dgm:t>
    </dgm:pt>
    <dgm:pt modelId="{EED821C7-95DF-E641-97C2-133743204DB6}">
      <dgm:prSet phldrT="[文本]"/>
      <dgm:spPr/>
      <dgm:t>
        <a:bodyPr/>
        <a:lstStyle/>
        <a:p>
          <a:r>
            <a:rPr lang="zh-CN" altLang="en-US" dirty="0"/>
            <a:t>网络可视化</a:t>
          </a:r>
        </a:p>
      </dgm:t>
    </dgm:pt>
    <dgm:pt modelId="{72966840-7996-834B-906C-CB84AED1F40C}" type="parTrans" cxnId="{E9A0EECF-605F-DF4A-963C-25FCB8546B7D}">
      <dgm:prSet/>
      <dgm:spPr/>
      <dgm:t>
        <a:bodyPr/>
        <a:lstStyle/>
        <a:p>
          <a:endParaRPr lang="zh-CN" altLang="en-US"/>
        </a:p>
      </dgm:t>
    </dgm:pt>
    <dgm:pt modelId="{04119EC4-1403-5D45-84B7-C76F36A9FC02}" type="sibTrans" cxnId="{E9A0EECF-605F-DF4A-963C-25FCB8546B7D}">
      <dgm:prSet/>
      <dgm:spPr/>
      <dgm:t>
        <a:bodyPr/>
        <a:lstStyle/>
        <a:p>
          <a:endParaRPr lang="zh-CN" altLang="en-US"/>
        </a:p>
      </dgm:t>
    </dgm:pt>
    <dgm:pt modelId="{06403A1A-0864-B447-B238-ED31EDF5001D}">
      <dgm:prSet phldrT="[文本]"/>
      <dgm:spPr/>
      <dgm:t>
        <a:bodyPr/>
        <a:lstStyle/>
        <a:p>
          <a:r>
            <a:rPr lang="zh-CN" altLang="en-US" dirty="0"/>
            <a:t>网络分析</a:t>
          </a:r>
        </a:p>
      </dgm:t>
    </dgm:pt>
    <dgm:pt modelId="{3852C253-DB98-C04A-9BF7-0609DDA5E91B}" type="parTrans" cxnId="{00CF601F-1AE0-E247-AC30-E6C9840EA820}">
      <dgm:prSet/>
      <dgm:spPr/>
      <dgm:t>
        <a:bodyPr/>
        <a:lstStyle/>
        <a:p>
          <a:endParaRPr lang="zh-CN" altLang="en-US"/>
        </a:p>
      </dgm:t>
    </dgm:pt>
    <dgm:pt modelId="{E660A346-C36C-1848-B453-7FD3C7F63046}" type="sibTrans" cxnId="{00CF601F-1AE0-E247-AC30-E6C9840EA820}">
      <dgm:prSet/>
      <dgm:spPr/>
      <dgm:t>
        <a:bodyPr/>
        <a:lstStyle/>
        <a:p>
          <a:endParaRPr lang="zh-CN" altLang="en-US"/>
        </a:p>
      </dgm:t>
    </dgm:pt>
    <dgm:pt modelId="{2A1DD125-8E64-FB4E-B27D-6250CE552D84}">
      <dgm:prSet phldrT="[文本]"/>
      <dgm:spPr/>
      <dgm:t>
        <a:bodyPr/>
        <a:lstStyle/>
        <a:p>
          <a:r>
            <a:rPr lang="zh-CN" altLang="en-US" dirty="0"/>
            <a:t>文本分类</a:t>
          </a:r>
        </a:p>
      </dgm:t>
    </dgm:pt>
    <dgm:pt modelId="{E7E03099-E63D-BE46-8D39-86C1A0B448D5}" type="parTrans" cxnId="{3AC788BF-D988-0D4C-ADEF-965AC6FDA4FD}">
      <dgm:prSet/>
      <dgm:spPr/>
      <dgm:t>
        <a:bodyPr/>
        <a:lstStyle/>
        <a:p>
          <a:endParaRPr lang="zh-CN" altLang="en-US"/>
        </a:p>
      </dgm:t>
    </dgm:pt>
    <dgm:pt modelId="{1DB38D97-D14E-F14D-A6F9-71E603B4D1CC}" type="sibTrans" cxnId="{3AC788BF-D988-0D4C-ADEF-965AC6FDA4FD}">
      <dgm:prSet/>
      <dgm:spPr/>
      <dgm:t>
        <a:bodyPr/>
        <a:lstStyle/>
        <a:p>
          <a:endParaRPr lang="zh-CN" altLang="en-US"/>
        </a:p>
      </dgm:t>
    </dgm:pt>
    <dgm:pt modelId="{7972EE33-864D-2447-B27F-36579578C00B}">
      <dgm:prSet phldrT="[文本]"/>
      <dgm:spPr/>
      <dgm:t>
        <a:bodyPr/>
        <a:lstStyle/>
        <a:p>
          <a:r>
            <a:rPr lang="zh-CN" altLang="en-US" dirty="0"/>
            <a:t>主题分析</a:t>
          </a:r>
        </a:p>
      </dgm:t>
    </dgm:pt>
    <dgm:pt modelId="{1BCA120D-3CDF-A440-B17D-03ADA1DF29A1}" type="parTrans" cxnId="{AF3134EF-DD71-F44A-8CFB-C71D3E7B6ABB}">
      <dgm:prSet/>
      <dgm:spPr/>
      <dgm:t>
        <a:bodyPr/>
        <a:lstStyle/>
        <a:p>
          <a:endParaRPr lang="en-US"/>
        </a:p>
      </dgm:t>
    </dgm:pt>
    <dgm:pt modelId="{1A8CE5A2-1009-E84D-9A45-C5C4FAADBC9E}" type="sibTrans" cxnId="{AF3134EF-DD71-F44A-8CFB-C71D3E7B6ABB}">
      <dgm:prSet/>
      <dgm:spPr/>
      <dgm:t>
        <a:bodyPr/>
        <a:lstStyle/>
        <a:p>
          <a:endParaRPr lang="en-US"/>
        </a:p>
      </dgm:t>
    </dgm:pt>
    <dgm:pt modelId="{E5075839-91B5-7044-B058-6F21619ED097}" type="pres">
      <dgm:prSet presAssocID="{24659926-7688-1849-AE9C-599A9672BCBA}" presName="Name0" presStyleCnt="0">
        <dgm:presLayoutVars>
          <dgm:dir/>
          <dgm:animLvl val="lvl"/>
          <dgm:resizeHandles val="exact"/>
        </dgm:presLayoutVars>
      </dgm:prSet>
      <dgm:spPr/>
    </dgm:pt>
    <dgm:pt modelId="{F120307F-8B23-5B4D-B011-9FC75E4A583D}" type="pres">
      <dgm:prSet presAssocID="{24659926-7688-1849-AE9C-599A9672BCBA}" presName="tSp" presStyleCnt="0"/>
      <dgm:spPr/>
    </dgm:pt>
    <dgm:pt modelId="{4C39AE1B-49F7-384A-800E-0657AFE406BB}" type="pres">
      <dgm:prSet presAssocID="{24659926-7688-1849-AE9C-599A9672BCBA}" presName="bSp" presStyleCnt="0"/>
      <dgm:spPr/>
    </dgm:pt>
    <dgm:pt modelId="{1AA61AE4-B7D7-E344-9826-9D64F8849257}" type="pres">
      <dgm:prSet presAssocID="{24659926-7688-1849-AE9C-599A9672BCBA}" presName="process" presStyleCnt="0"/>
      <dgm:spPr/>
    </dgm:pt>
    <dgm:pt modelId="{03FF4FCA-E73F-0D4E-979A-37EEDAE8D6FB}" type="pres">
      <dgm:prSet presAssocID="{833B1DEE-7F72-9246-8FD8-BC852CE35CC9}" presName="composite1" presStyleCnt="0"/>
      <dgm:spPr/>
    </dgm:pt>
    <dgm:pt modelId="{2FFED8AC-39D2-C54C-AC92-80C7D2153AE4}" type="pres">
      <dgm:prSet presAssocID="{833B1DEE-7F72-9246-8FD8-BC852CE35CC9}" presName="dummyNode1" presStyleLbl="node1" presStyleIdx="0" presStyleCnt="4"/>
      <dgm:spPr/>
    </dgm:pt>
    <dgm:pt modelId="{A8110EEC-AD82-434C-9290-A27EF621883E}" type="pres">
      <dgm:prSet presAssocID="{833B1DEE-7F72-9246-8FD8-BC852CE35CC9}" presName="childNode1" presStyleLbl="bgAcc1" presStyleIdx="0" presStyleCnt="4">
        <dgm:presLayoutVars>
          <dgm:bulletEnabled val="1"/>
        </dgm:presLayoutVars>
      </dgm:prSet>
      <dgm:spPr/>
      <dgm:t>
        <a:bodyPr/>
        <a:lstStyle/>
        <a:p>
          <a:endParaRPr lang="en-US"/>
        </a:p>
      </dgm:t>
    </dgm:pt>
    <dgm:pt modelId="{C217656A-0350-9442-A0D9-4712DFB72432}" type="pres">
      <dgm:prSet presAssocID="{833B1DEE-7F72-9246-8FD8-BC852CE35CC9}" presName="childNode1tx" presStyleLbl="bgAcc1" presStyleIdx="0" presStyleCnt="4">
        <dgm:presLayoutVars>
          <dgm:bulletEnabled val="1"/>
        </dgm:presLayoutVars>
      </dgm:prSet>
      <dgm:spPr/>
      <dgm:t>
        <a:bodyPr/>
        <a:lstStyle/>
        <a:p>
          <a:endParaRPr lang="en-US"/>
        </a:p>
      </dgm:t>
    </dgm:pt>
    <dgm:pt modelId="{E3413BEC-7C9C-C04F-9631-99E62CA70244}" type="pres">
      <dgm:prSet presAssocID="{833B1DEE-7F72-9246-8FD8-BC852CE35CC9}" presName="parentNode1" presStyleLbl="node1" presStyleIdx="0" presStyleCnt="4">
        <dgm:presLayoutVars>
          <dgm:chMax val="1"/>
          <dgm:bulletEnabled val="1"/>
        </dgm:presLayoutVars>
      </dgm:prSet>
      <dgm:spPr/>
      <dgm:t>
        <a:bodyPr/>
        <a:lstStyle/>
        <a:p>
          <a:endParaRPr lang="en-US"/>
        </a:p>
      </dgm:t>
    </dgm:pt>
    <dgm:pt modelId="{E0F7F00A-30BA-B546-8E8A-FA8D4AE209E4}" type="pres">
      <dgm:prSet presAssocID="{833B1DEE-7F72-9246-8FD8-BC852CE35CC9}" presName="connSite1" presStyleCnt="0"/>
      <dgm:spPr/>
    </dgm:pt>
    <dgm:pt modelId="{379EEBE1-51F9-1646-B5B6-BC1E0819AB48}" type="pres">
      <dgm:prSet presAssocID="{FECCF492-001F-F240-9F6C-1978B4716F0F}" presName="Name9" presStyleLbl="sibTrans2D1" presStyleIdx="0" presStyleCnt="3"/>
      <dgm:spPr/>
      <dgm:t>
        <a:bodyPr/>
        <a:lstStyle/>
        <a:p>
          <a:endParaRPr lang="en-US"/>
        </a:p>
      </dgm:t>
    </dgm:pt>
    <dgm:pt modelId="{78EA44FF-EF89-8248-95B2-C80BB7EF8FA7}" type="pres">
      <dgm:prSet presAssocID="{0116DF6C-A155-4149-AB47-728336A47087}" presName="composite2" presStyleCnt="0"/>
      <dgm:spPr/>
    </dgm:pt>
    <dgm:pt modelId="{44D1863D-F201-074C-B74F-4981905D6149}" type="pres">
      <dgm:prSet presAssocID="{0116DF6C-A155-4149-AB47-728336A47087}" presName="dummyNode2" presStyleLbl="node1" presStyleIdx="0" presStyleCnt="4"/>
      <dgm:spPr/>
    </dgm:pt>
    <dgm:pt modelId="{A7B9A3F5-0CD8-9344-8718-5D9C8D970C21}" type="pres">
      <dgm:prSet presAssocID="{0116DF6C-A155-4149-AB47-728336A47087}" presName="childNode2" presStyleLbl="bgAcc1" presStyleIdx="1" presStyleCnt="4">
        <dgm:presLayoutVars>
          <dgm:bulletEnabled val="1"/>
        </dgm:presLayoutVars>
      </dgm:prSet>
      <dgm:spPr/>
      <dgm:t>
        <a:bodyPr/>
        <a:lstStyle/>
        <a:p>
          <a:endParaRPr lang="en-US"/>
        </a:p>
      </dgm:t>
    </dgm:pt>
    <dgm:pt modelId="{08DA2EE0-4142-7341-8D01-5F5CE72D9AD1}" type="pres">
      <dgm:prSet presAssocID="{0116DF6C-A155-4149-AB47-728336A47087}" presName="childNode2tx" presStyleLbl="bgAcc1" presStyleIdx="1" presStyleCnt="4">
        <dgm:presLayoutVars>
          <dgm:bulletEnabled val="1"/>
        </dgm:presLayoutVars>
      </dgm:prSet>
      <dgm:spPr/>
      <dgm:t>
        <a:bodyPr/>
        <a:lstStyle/>
        <a:p>
          <a:endParaRPr lang="en-US"/>
        </a:p>
      </dgm:t>
    </dgm:pt>
    <dgm:pt modelId="{3E2ED394-5EF0-7445-9715-B775B3128571}" type="pres">
      <dgm:prSet presAssocID="{0116DF6C-A155-4149-AB47-728336A47087}" presName="parentNode2" presStyleLbl="node1" presStyleIdx="1" presStyleCnt="4">
        <dgm:presLayoutVars>
          <dgm:chMax val="0"/>
          <dgm:bulletEnabled val="1"/>
        </dgm:presLayoutVars>
      </dgm:prSet>
      <dgm:spPr/>
      <dgm:t>
        <a:bodyPr/>
        <a:lstStyle/>
        <a:p>
          <a:endParaRPr lang="en-US"/>
        </a:p>
      </dgm:t>
    </dgm:pt>
    <dgm:pt modelId="{5179691C-E4BB-7A44-908C-05EAF3039001}" type="pres">
      <dgm:prSet presAssocID="{0116DF6C-A155-4149-AB47-728336A47087}" presName="connSite2" presStyleCnt="0"/>
      <dgm:spPr/>
    </dgm:pt>
    <dgm:pt modelId="{1037E3CE-7135-264D-82C3-7E2956D0F1DF}" type="pres">
      <dgm:prSet presAssocID="{F58BED02-63C3-E742-B7B0-4EAD27092D13}" presName="Name18" presStyleLbl="sibTrans2D1" presStyleIdx="1" presStyleCnt="3"/>
      <dgm:spPr/>
      <dgm:t>
        <a:bodyPr/>
        <a:lstStyle/>
        <a:p>
          <a:endParaRPr lang="en-US"/>
        </a:p>
      </dgm:t>
    </dgm:pt>
    <dgm:pt modelId="{3EF294AC-FB04-854B-8F3C-98E055F2836A}" type="pres">
      <dgm:prSet presAssocID="{D99DD0C5-2410-944D-82F5-76556657EC0A}" presName="composite1" presStyleCnt="0"/>
      <dgm:spPr/>
    </dgm:pt>
    <dgm:pt modelId="{4867D926-EA8D-0A4B-AD69-4BAB211159CB}" type="pres">
      <dgm:prSet presAssocID="{D99DD0C5-2410-944D-82F5-76556657EC0A}" presName="dummyNode1" presStyleLbl="node1" presStyleIdx="1" presStyleCnt="4"/>
      <dgm:spPr/>
    </dgm:pt>
    <dgm:pt modelId="{27FFE134-25C8-4844-9149-DC9D8EBE9B0B}" type="pres">
      <dgm:prSet presAssocID="{D99DD0C5-2410-944D-82F5-76556657EC0A}" presName="childNode1" presStyleLbl="bgAcc1" presStyleIdx="2" presStyleCnt="4">
        <dgm:presLayoutVars>
          <dgm:bulletEnabled val="1"/>
        </dgm:presLayoutVars>
      </dgm:prSet>
      <dgm:spPr/>
      <dgm:t>
        <a:bodyPr/>
        <a:lstStyle/>
        <a:p>
          <a:endParaRPr lang="en-US"/>
        </a:p>
      </dgm:t>
    </dgm:pt>
    <dgm:pt modelId="{C49B987A-7BAE-914A-9001-15147BF265EA}" type="pres">
      <dgm:prSet presAssocID="{D99DD0C5-2410-944D-82F5-76556657EC0A}" presName="childNode1tx" presStyleLbl="bgAcc1" presStyleIdx="2" presStyleCnt="4">
        <dgm:presLayoutVars>
          <dgm:bulletEnabled val="1"/>
        </dgm:presLayoutVars>
      </dgm:prSet>
      <dgm:spPr/>
      <dgm:t>
        <a:bodyPr/>
        <a:lstStyle/>
        <a:p>
          <a:endParaRPr lang="en-US"/>
        </a:p>
      </dgm:t>
    </dgm:pt>
    <dgm:pt modelId="{B30C239E-E5D6-BC44-ACAB-C2E8B0678885}" type="pres">
      <dgm:prSet presAssocID="{D99DD0C5-2410-944D-82F5-76556657EC0A}" presName="parentNode1" presStyleLbl="node1" presStyleIdx="2" presStyleCnt="4">
        <dgm:presLayoutVars>
          <dgm:chMax val="1"/>
          <dgm:bulletEnabled val="1"/>
        </dgm:presLayoutVars>
      </dgm:prSet>
      <dgm:spPr/>
      <dgm:t>
        <a:bodyPr/>
        <a:lstStyle/>
        <a:p>
          <a:endParaRPr lang="en-US"/>
        </a:p>
      </dgm:t>
    </dgm:pt>
    <dgm:pt modelId="{621B83D0-C799-214F-8B89-D398FD3F1748}" type="pres">
      <dgm:prSet presAssocID="{D99DD0C5-2410-944D-82F5-76556657EC0A}" presName="connSite1" presStyleCnt="0"/>
      <dgm:spPr/>
    </dgm:pt>
    <dgm:pt modelId="{40716FB7-70DF-F447-9B02-C6F0E2E3363B}" type="pres">
      <dgm:prSet presAssocID="{CE881428-7A05-F841-B4E0-BF7E1DDEEFF9}" presName="Name9" presStyleLbl="sibTrans2D1" presStyleIdx="2" presStyleCnt="3"/>
      <dgm:spPr/>
      <dgm:t>
        <a:bodyPr/>
        <a:lstStyle/>
        <a:p>
          <a:endParaRPr lang="en-US"/>
        </a:p>
      </dgm:t>
    </dgm:pt>
    <dgm:pt modelId="{341D3FDF-8E0F-E74D-A6DE-D35BEB89FEBF}" type="pres">
      <dgm:prSet presAssocID="{DD8FF1EA-B8DF-C743-BCCE-C58876BBA00E}" presName="composite2" presStyleCnt="0"/>
      <dgm:spPr/>
    </dgm:pt>
    <dgm:pt modelId="{BEDE2A24-B59C-9444-8C14-B09AFB77DAB3}" type="pres">
      <dgm:prSet presAssocID="{DD8FF1EA-B8DF-C743-BCCE-C58876BBA00E}" presName="dummyNode2" presStyleLbl="node1" presStyleIdx="2" presStyleCnt="4"/>
      <dgm:spPr/>
    </dgm:pt>
    <dgm:pt modelId="{C36CB93B-7954-874E-B46F-76B89349002E}" type="pres">
      <dgm:prSet presAssocID="{DD8FF1EA-B8DF-C743-BCCE-C58876BBA00E}" presName="childNode2" presStyleLbl="bgAcc1" presStyleIdx="3" presStyleCnt="4">
        <dgm:presLayoutVars>
          <dgm:bulletEnabled val="1"/>
        </dgm:presLayoutVars>
      </dgm:prSet>
      <dgm:spPr/>
      <dgm:t>
        <a:bodyPr/>
        <a:lstStyle/>
        <a:p>
          <a:endParaRPr lang="en-US"/>
        </a:p>
      </dgm:t>
    </dgm:pt>
    <dgm:pt modelId="{F171B5DB-4FAC-0D4F-B637-0B01D1DAF4EE}" type="pres">
      <dgm:prSet presAssocID="{DD8FF1EA-B8DF-C743-BCCE-C58876BBA00E}" presName="childNode2tx" presStyleLbl="bgAcc1" presStyleIdx="3" presStyleCnt="4">
        <dgm:presLayoutVars>
          <dgm:bulletEnabled val="1"/>
        </dgm:presLayoutVars>
      </dgm:prSet>
      <dgm:spPr/>
      <dgm:t>
        <a:bodyPr/>
        <a:lstStyle/>
        <a:p>
          <a:endParaRPr lang="en-US"/>
        </a:p>
      </dgm:t>
    </dgm:pt>
    <dgm:pt modelId="{C0F4225C-8C02-4340-AB5D-6F00F902940B}" type="pres">
      <dgm:prSet presAssocID="{DD8FF1EA-B8DF-C743-BCCE-C58876BBA00E}" presName="parentNode2" presStyleLbl="node1" presStyleIdx="3" presStyleCnt="4">
        <dgm:presLayoutVars>
          <dgm:chMax val="0"/>
          <dgm:bulletEnabled val="1"/>
        </dgm:presLayoutVars>
      </dgm:prSet>
      <dgm:spPr/>
      <dgm:t>
        <a:bodyPr/>
        <a:lstStyle/>
        <a:p>
          <a:endParaRPr lang="en-US"/>
        </a:p>
      </dgm:t>
    </dgm:pt>
    <dgm:pt modelId="{B5D8C511-A90B-CE47-932B-BA773FA5548C}" type="pres">
      <dgm:prSet presAssocID="{DD8FF1EA-B8DF-C743-BCCE-C58876BBA00E}" presName="connSite2" presStyleCnt="0"/>
      <dgm:spPr/>
    </dgm:pt>
  </dgm:ptLst>
  <dgm:cxnLst>
    <dgm:cxn modelId="{16ECC10E-4E48-0E4C-99CE-A3D1BEE9152A}" type="presOf" srcId="{CE881428-7A05-F841-B4E0-BF7E1DDEEFF9}" destId="{40716FB7-70DF-F447-9B02-C6F0E2E3363B}" srcOrd="0" destOrd="0" presId="urn:microsoft.com/office/officeart/2005/8/layout/hProcess4#1"/>
    <dgm:cxn modelId="{7E9B7EE6-4A09-1A43-90D3-8307CF09538E}" type="presOf" srcId="{44500AF1-8EBA-0B4B-9D51-E060F41D95BD}" destId="{C217656A-0350-9442-A0D9-4712DFB72432}" srcOrd="1" destOrd="0" presId="urn:microsoft.com/office/officeart/2005/8/layout/hProcess4#1"/>
    <dgm:cxn modelId="{84DC2D76-9F05-D14F-B93B-3DE3656DCA11}" type="presOf" srcId="{FA07C8EC-F731-FF48-B519-A31843CA3717}" destId="{C217656A-0350-9442-A0D9-4712DFB72432}" srcOrd="1" destOrd="1" presId="urn:microsoft.com/office/officeart/2005/8/layout/hProcess4#1"/>
    <dgm:cxn modelId="{A3ED55F2-9132-4F49-9FD7-7C9B936C4E8A}" type="presOf" srcId="{2A1DD125-8E64-FB4E-B27D-6250CE552D84}" destId="{C49B987A-7BAE-914A-9001-15147BF265EA}" srcOrd="1" destOrd="0" presId="urn:microsoft.com/office/officeart/2005/8/layout/hProcess4#1"/>
    <dgm:cxn modelId="{42BDDF96-0574-E147-BEBD-57FEAB7B2D61}" srcId="{24659926-7688-1849-AE9C-599A9672BCBA}" destId="{D99DD0C5-2410-944D-82F5-76556657EC0A}" srcOrd="2" destOrd="0" parTransId="{9D0F7265-B34F-4345-864A-0A46275C629E}" sibTransId="{CE881428-7A05-F841-B4E0-BF7E1DDEEFF9}"/>
    <dgm:cxn modelId="{84777FEB-471C-E24D-AE0C-55506F39301F}" type="presOf" srcId="{A82678BB-F781-2C4F-AAC9-04CFD4DB88C9}" destId="{27FFE134-25C8-4844-9149-DC9D8EBE9B0B}" srcOrd="0" destOrd="1" presId="urn:microsoft.com/office/officeart/2005/8/layout/hProcess4#1"/>
    <dgm:cxn modelId="{86BB7B57-1657-8848-A1CF-1801BF690152}" type="presOf" srcId="{833B1DEE-7F72-9246-8FD8-BC852CE35CC9}" destId="{E3413BEC-7C9C-C04F-9631-99E62CA70244}" srcOrd="0" destOrd="0" presId="urn:microsoft.com/office/officeart/2005/8/layout/hProcess4#1"/>
    <dgm:cxn modelId="{4B8A84DA-1DC5-0F4A-965D-02899D16F0BC}" srcId="{24659926-7688-1849-AE9C-599A9672BCBA}" destId="{0116DF6C-A155-4149-AB47-728336A47087}" srcOrd="1" destOrd="0" parTransId="{65CDC210-3BB7-B540-A018-68179870C284}" sibTransId="{F58BED02-63C3-E742-B7B0-4EAD27092D13}"/>
    <dgm:cxn modelId="{E9A0EECF-605F-DF4A-963C-25FCB8546B7D}" srcId="{DD8FF1EA-B8DF-C743-BCCE-C58876BBA00E}" destId="{EED821C7-95DF-E641-97C2-133743204DB6}" srcOrd="0" destOrd="0" parTransId="{72966840-7996-834B-906C-CB84AED1F40C}" sibTransId="{04119EC4-1403-5D45-84B7-C76F36A9FC02}"/>
    <dgm:cxn modelId="{740EAB13-A4E2-6E42-8C00-055AD3DB6845}" srcId="{833B1DEE-7F72-9246-8FD8-BC852CE35CC9}" destId="{44500AF1-8EBA-0B4B-9D51-E060F41D95BD}" srcOrd="0" destOrd="0" parTransId="{44B111CD-4AC1-524E-B6BC-766A95B9414C}" sibTransId="{C82898E2-8FEC-0843-BC38-A0C16AC7CE04}"/>
    <dgm:cxn modelId="{FA6E7569-D588-784D-9184-DAED66EBD88E}" srcId="{24659926-7688-1849-AE9C-599A9672BCBA}" destId="{DD8FF1EA-B8DF-C743-BCCE-C58876BBA00E}" srcOrd="3" destOrd="0" parTransId="{5B95E0AE-FA35-7045-9D44-D3C872BA0C82}" sibTransId="{AC204E78-EC04-6745-A22C-2ADF33008BC9}"/>
    <dgm:cxn modelId="{E7423076-B157-1B4F-98A8-3F326B9E0CCD}" type="presOf" srcId="{24659926-7688-1849-AE9C-599A9672BCBA}" destId="{E5075839-91B5-7044-B058-6F21619ED097}" srcOrd="0" destOrd="0" presId="urn:microsoft.com/office/officeart/2005/8/layout/hProcess4#1"/>
    <dgm:cxn modelId="{9D9CA2A5-8480-6C48-89DA-A9BD0707E3C5}" type="presOf" srcId="{B651ABBC-427E-5244-B07C-71F3C59F5E5E}" destId="{A7B9A3F5-0CD8-9344-8718-5D9C8D970C21}" srcOrd="0" destOrd="0" presId="urn:microsoft.com/office/officeart/2005/8/layout/hProcess4#1"/>
    <dgm:cxn modelId="{3A2D2380-C14E-714D-AB96-C1B7403C0EC2}" type="presOf" srcId="{06403A1A-0864-B447-B238-ED31EDF5001D}" destId="{C36CB93B-7954-874E-B46F-76B89349002E}" srcOrd="0" destOrd="1" presId="urn:microsoft.com/office/officeart/2005/8/layout/hProcess4#1"/>
    <dgm:cxn modelId="{00CF601F-1AE0-E247-AC30-E6C9840EA820}" srcId="{DD8FF1EA-B8DF-C743-BCCE-C58876BBA00E}" destId="{06403A1A-0864-B447-B238-ED31EDF5001D}" srcOrd="1" destOrd="0" parTransId="{3852C253-DB98-C04A-9BF7-0609DDA5E91B}" sibTransId="{E660A346-C36C-1848-B453-7FD3C7F63046}"/>
    <dgm:cxn modelId="{7E59E897-608F-3A47-9B7A-4205BE11696A}" srcId="{24659926-7688-1849-AE9C-599A9672BCBA}" destId="{833B1DEE-7F72-9246-8FD8-BC852CE35CC9}" srcOrd="0" destOrd="0" parTransId="{B978D1CD-A1DA-CF46-8621-67B8D60750F1}" sibTransId="{FECCF492-001F-F240-9F6C-1978B4716F0F}"/>
    <dgm:cxn modelId="{7623DAF4-A0BE-0348-9050-D6241FA78165}" type="presOf" srcId="{FECCF492-001F-F240-9F6C-1978B4716F0F}" destId="{379EEBE1-51F9-1646-B5B6-BC1E0819AB48}" srcOrd="0" destOrd="0" presId="urn:microsoft.com/office/officeart/2005/8/layout/hProcess4#1"/>
    <dgm:cxn modelId="{A63DCEAB-E524-614D-9CA3-74306232494C}" type="presOf" srcId="{EED821C7-95DF-E641-97C2-133743204DB6}" destId="{C36CB93B-7954-874E-B46F-76B89349002E}" srcOrd="0" destOrd="0" presId="urn:microsoft.com/office/officeart/2005/8/layout/hProcess4#1"/>
    <dgm:cxn modelId="{CB43649C-FCAB-8646-8E37-5E81D0FFCFA3}" srcId="{D99DD0C5-2410-944D-82F5-76556657EC0A}" destId="{A82678BB-F781-2C4F-AAC9-04CFD4DB88C9}" srcOrd="1" destOrd="0" parTransId="{6FCCE503-66C3-8C42-AE4F-393FC9CBB764}" sibTransId="{C7F9F490-953A-C445-A529-E15388A52E02}"/>
    <dgm:cxn modelId="{2F8AB7A9-C8B6-4D43-88E6-55BB60663A44}" type="presOf" srcId="{A82678BB-F781-2C4F-AAC9-04CFD4DB88C9}" destId="{C49B987A-7BAE-914A-9001-15147BF265EA}" srcOrd="1" destOrd="1" presId="urn:microsoft.com/office/officeart/2005/8/layout/hProcess4#1"/>
    <dgm:cxn modelId="{327559C8-0586-EB48-B269-09BB69F6FC41}" type="presOf" srcId="{EED821C7-95DF-E641-97C2-133743204DB6}" destId="{F171B5DB-4FAC-0D4F-B637-0B01D1DAF4EE}" srcOrd="1" destOrd="0" presId="urn:microsoft.com/office/officeart/2005/8/layout/hProcess4#1"/>
    <dgm:cxn modelId="{50371BB3-0EBA-984B-9176-09E0ED237CFD}" type="presOf" srcId="{2A1DD125-8E64-FB4E-B27D-6250CE552D84}" destId="{27FFE134-25C8-4844-9149-DC9D8EBE9B0B}" srcOrd="0" destOrd="0" presId="urn:microsoft.com/office/officeart/2005/8/layout/hProcess4#1"/>
    <dgm:cxn modelId="{01B49540-2A34-5041-8479-9932221FDBB9}" type="presOf" srcId="{DD8FF1EA-B8DF-C743-BCCE-C58876BBA00E}" destId="{C0F4225C-8C02-4340-AB5D-6F00F902940B}" srcOrd="0" destOrd="0" presId="urn:microsoft.com/office/officeart/2005/8/layout/hProcess4#1"/>
    <dgm:cxn modelId="{00FE9762-F30F-1243-88AC-8C6B91AF18B9}" type="presOf" srcId="{7972EE33-864D-2447-B27F-36579578C00B}" destId="{27FFE134-25C8-4844-9149-DC9D8EBE9B0B}" srcOrd="0" destOrd="2" presId="urn:microsoft.com/office/officeart/2005/8/layout/hProcess4#1"/>
    <dgm:cxn modelId="{DD196082-5F31-E648-96C1-53E207FD31B0}" type="presOf" srcId="{44500AF1-8EBA-0B4B-9D51-E060F41D95BD}" destId="{A8110EEC-AD82-434C-9290-A27EF621883E}" srcOrd="0" destOrd="0" presId="urn:microsoft.com/office/officeart/2005/8/layout/hProcess4#1"/>
    <dgm:cxn modelId="{6DC56782-66CC-2244-A796-B7BE9047B9B6}" type="presOf" srcId="{FA07C8EC-F731-FF48-B519-A31843CA3717}" destId="{A8110EEC-AD82-434C-9290-A27EF621883E}" srcOrd="0" destOrd="1" presId="urn:microsoft.com/office/officeart/2005/8/layout/hProcess4#1"/>
    <dgm:cxn modelId="{56769DA1-C890-9246-9041-E8998DE4907E}" type="presOf" srcId="{7972EE33-864D-2447-B27F-36579578C00B}" destId="{C49B987A-7BAE-914A-9001-15147BF265EA}" srcOrd="1" destOrd="2" presId="urn:microsoft.com/office/officeart/2005/8/layout/hProcess4#1"/>
    <dgm:cxn modelId="{49B2A6CF-62CA-DF44-ABC0-FC599D95E35C}" type="presOf" srcId="{D99DD0C5-2410-944D-82F5-76556657EC0A}" destId="{B30C239E-E5D6-BC44-ACAB-C2E8B0678885}" srcOrd="0" destOrd="0" presId="urn:microsoft.com/office/officeart/2005/8/layout/hProcess4#1"/>
    <dgm:cxn modelId="{65DFCDFC-793E-9945-BC6C-D326C17471C3}" type="presOf" srcId="{F58BED02-63C3-E742-B7B0-4EAD27092D13}" destId="{1037E3CE-7135-264D-82C3-7E2956D0F1DF}" srcOrd="0" destOrd="0" presId="urn:microsoft.com/office/officeart/2005/8/layout/hProcess4#1"/>
    <dgm:cxn modelId="{B5C36E08-D695-9345-9C36-CE693A9AD70A}" srcId="{833B1DEE-7F72-9246-8FD8-BC852CE35CC9}" destId="{FA07C8EC-F731-FF48-B519-A31843CA3717}" srcOrd="1" destOrd="0" parTransId="{0F0F9BC9-54F7-D842-A559-82D3B7AD4653}" sibTransId="{BA34FC4C-05F2-D349-8146-3005C5F27100}"/>
    <dgm:cxn modelId="{3AC788BF-D988-0D4C-ADEF-965AC6FDA4FD}" srcId="{D99DD0C5-2410-944D-82F5-76556657EC0A}" destId="{2A1DD125-8E64-FB4E-B27D-6250CE552D84}" srcOrd="0" destOrd="0" parTransId="{E7E03099-E63D-BE46-8D39-86C1A0B448D5}" sibTransId="{1DB38D97-D14E-F14D-A6F9-71E603B4D1CC}"/>
    <dgm:cxn modelId="{406BEE41-4D98-7A49-A57A-144280E7521C}" srcId="{0116DF6C-A155-4149-AB47-728336A47087}" destId="{B651ABBC-427E-5244-B07C-71F3C59F5E5E}" srcOrd="0" destOrd="0" parTransId="{B7A4B335-173A-C14C-8C18-9E5745719133}" sibTransId="{2785AB89-E3E7-A744-A12B-1CC92E99D52E}"/>
    <dgm:cxn modelId="{AF3134EF-DD71-F44A-8CFB-C71D3E7B6ABB}" srcId="{D99DD0C5-2410-944D-82F5-76556657EC0A}" destId="{7972EE33-864D-2447-B27F-36579578C00B}" srcOrd="2" destOrd="0" parTransId="{1BCA120D-3CDF-A440-B17D-03ADA1DF29A1}" sibTransId="{1A8CE5A2-1009-E84D-9A45-C5C4FAADBC9E}"/>
    <dgm:cxn modelId="{34E4805A-F318-6541-8C4F-BC2D23F50CA3}" type="presOf" srcId="{0116DF6C-A155-4149-AB47-728336A47087}" destId="{3E2ED394-5EF0-7445-9715-B775B3128571}" srcOrd="0" destOrd="0" presId="urn:microsoft.com/office/officeart/2005/8/layout/hProcess4#1"/>
    <dgm:cxn modelId="{625EA280-1D6E-2E4B-AA73-67C94F1FDC30}" type="presOf" srcId="{B651ABBC-427E-5244-B07C-71F3C59F5E5E}" destId="{08DA2EE0-4142-7341-8D01-5F5CE72D9AD1}" srcOrd="1" destOrd="0" presId="urn:microsoft.com/office/officeart/2005/8/layout/hProcess4#1"/>
    <dgm:cxn modelId="{6FB2CFF1-F984-5542-A9A6-892232E2063B}" type="presOf" srcId="{06403A1A-0864-B447-B238-ED31EDF5001D}" destId="{F171B5DB-4FAC-0D4F-B637-0B01D1DAF4EE}" srcOrd="1" destOrd="1" presId="urn:microsoft.com/office/officeart/2005/8/layout/hProcess4#1"/>
    <dgm:cxn modelId="{DD9ED02A-F95E-5646-BF14-A6026E3078CD}" type="presParOf" srcId="{E5075839-91B5-7044-B058-6F21619ED097}" destId="{F120307F-8B23-5B4D-B011-9FC75E4A583D}" srcOrd="0" destOrd="0" presId="urn:microsoft.com/office/officeart/2005/8/layout/hProcess4#1"/>
    <dgm:cxn modelId="{F6E14CCD-0579-414A-BE7C-B2DEEF7E44AB}" type="presParOf" srcId="{E5075839-91B5-7044-B058-6F21619ED097}" destId="{4C39AE1B-49F7-384A-800E-0657AFE406BB}" srcOrd="1" destOrd="0" presId="urn:microsoft.com/office/officeart/2005/8/layout/hProcess4#1"/>
    <dgm:cxn modelId="{61FD24D1-475C-8243-A317-A93097FDC663}" type="presParOf" srcId="{E5075839-91B5-7044-B058-6F21619ED097}" destId="{1AA61AE4-B7D7-E344-9826-9D64F8849257}" srcOrd="2" destOrd="0" presId="urn:microsoft.com/office/officeart/2005/8/layout/hProcess4#1"/>
    <dgm:cxn modelId="{473BCD38-C8E4-5E40-9100-6CB4CD3DF52B}" type="presParOf" srcId="{1AA61AE4-B7D7-E344-9826-9D64F8849257}" destId="{03FF4FCA-E73F-0D4E-979A-37EEDAE8D6FB}" srcOrd="0" destOrd="0" presId="urn:microsoft.com/office/officeart/2005/8/layout/hProcess4#1"/>
    <dgm:cxn modelId="{7FA9CF18-BCD9-DC4E-9420-6F45E87E4349}" type="presParOf" srcId="{03FF4FCA-E73F-0D4E-979A-37EEDAE8D6FB}" destId="{2FFED8AC-39D2-C54C-AC92-80C7D2153AE4}" srcOrd="0" destOrd="0" presId="urn:microsoft.com/office/officeart/2005/8/layout/hProcess4#1"/>
    <dgm:cxn modelId="{30EAE46A-A2CE-D548-9952-2CC0C184485F}" type="presParOf" srcId="{03FF4FCA-E73F-0D4E-979A-37EEDAE8D6FB}" destId="{A8110EEC-AD82-434C-9290-A27EF621883E}" srcOrd="1" destOrd="0" presId="urn:microsoft.com/office/officeart/2005/8/layout/hProcess4#1"/>
    <dgm:cxn modelId="{D388D009-ACEB-9B41-AC90-4CE02897ECAA}" type="presParOf" srcId="{03FF4FCA-E73F-0D4E-979A-37EEDAE8D6FB}" destId="{C217656A-0350-9442-A0D9-4712DFB72432}" srcOrd="2" destOrd="0" presId="urn:microsoft.com/office/officeart/2005/8/layout/hProcess4#1"/>
    <dgm:cxn modelId="{6D643733-5044-4046-A031-58ECF63380BE}" type="presParOf" srcId="{03FF4FCA-E73F-0D4E-979A-37EEDAE8D6FB}" destId="{E3413BEC-7C9C-C04F-9631-99E62CA70244}" srcOrd="3" destOrd="0" presId="urn:microsoft.com/office/officeart/2005/8/layout/hProcess4#1"/>
    <dgm:cxn modelId="{8174E21C-405C-A14B-B6C2-84389AFB9A64}" type="presParOf" srcId="{03FF4FCA-E73F-0D4E-979A-37EEDAE8D6FB}" destId="{E0F7F00A-30BA-B546-8E8A-FA8D4AE209E4}" srcOrd="4" destOrd="0" presId="urn:microsoft.com/office/officeart/2005/8/layout/hProcess4#1"/>
    <dgm:cxn modelId="{B271069F-A562-B646-8B18-05DC6F9E6474}" type="presParOf" srcId="{1AA61AE4-B7D7-E344-9826-9D64F8849257}" destId="{379EEBE1-51F9-1646-B5B6-BC1E0819AB48}" srcOrd="1" destOrd="0" presId="urn:microsoft.com/office/officeart/2005/8/layout/hProcess4#1"/>
    <dgm:cxn modelId="{B5FAE8DB-4A37-2849-BE02-DBE0F1DAD65C}" type="presParOf" srcId="{1AA61AE4-B7D7-E344-9826-9D64F8849257}" destId="{78EA44FF-EF89-8248-95B2-C80BB7EF8FA7}" srcOrd="2" destOrd="0" presId="urn:microsoft.com/office/officeart/2005/8/layout/hProcess4#1"/>
    <dgm:cxn modelId="{44AFBBDF-09FC-F44B-B9A7-702D7C2B7B63}" type="presParOf" srcId="{78EA44FF-EF89-8248-95B2-C80BB7EF8FA7}" destId="{44D1863D-F201-074C-B74F-4981905D6149}" srcOrd="0" destOrd="0" presId="urn:microsoft.com/office/officeart/2005/8/layout/hProcess4#1"/>
    <dgm:cxn modelId="{377B77B3-07BB-1F47-A43D-CD4E5D1CF3E2}" type="presParOf" srcId="{78EA44FF-EF89-8248-95B2-C80BB7EF8FA7}" destId="{A7B9A3F5-0CD8-9344-8718-5D9C8D970C21}" srcOrd="1" destOrd="0" presId="urn:microsoft.com/office/officeart/2005/8/layout/hProcess4#1"/>
    <dgm:cxn modelId="{8C271D84-9F9B-B347-9EB4-EA10271C7DA8}" type="presParOf" srcId="{78EA44FF-EF89-8248-95B2-C80BB7EF8FA7}" destId="{08DA2EE0-4142-7341-8D01-5F5CE72D9AD1}" srcOrd="2" destOrd="0" presId="urn:microsoft.com/office/officeart/2005/8/layout/hProcess4#1"/>
    <dgm:cxn modelId="{E1A64D7C-D92C-BB44-86B8-BBD9390E2418}" type="presParOf" srcId="{78EA44FF-EF89-8248-95B2-C80BB7EF8FA7}" destId="{3E2ED394-5EF0-7445-9715-B775B3128571}" srcOrd="3" destOrd="0" presId="urn:microsoft.com/office/officeart/2005/8/layout/hProcess4#1"/>
    <dgm:cxn modelId="{93FA1ACE-9113-B244-BFCA-A57FD5F89CFA}" type="presParOf" srcId="{78EA44FF-EF89-8248-95B2-C80BB7EF8FA7}" destId="{5179691C-E4BB-7A44-908C-05EAF3039001}" srcOrd="4" destOrd="0" presId="urn:microsoft.com/office/officeart/2005/8/layout/hProcess4#1"/>
    <dgm:cxn modelId="{DEAA26A9-9D6D-D644-8174-9C86F43CBFFA}" type="presParOf" srcId="{1AA61AE4-B7D7-E344-9826-9D64F8849257}" destId="{1037E3CE-7135-264D-82C3-7E2956D0F1DF}" srcOrd="3" destOrd="0" presId="urn:microsoft.com/office/officeart/2005/8/layout/hProcess4#1"/>
    <dgm:cxn modelId="{63656CA2-788E-2948-A4FA-0969C1D366B8}" type="presParOf" srcId="{1AA61AE4-B7D7-E344-9826-9D64F8849257}" destId="{3EF294AC-FB04-854B-8F3C-98E055F2836A}" srcOrd="4" destOrd="0" presId="urn:microsoft.com/office/officeart/2005/8/layout/hProcess4#1"/>
    <dgm:cxn modelId="{390F77FE-77FF-E54A-96AA-398FBA559F1F}" type="presParOf" srcId="{3EF294AC-FB04-854B-8F3C-98E055F2836A}" destId="{4867D926-EA8D-0A4B-AD69-4BAB211159CB}" srcOrd="0" destOrd="0" presId="urn:microsoft.com/office/officeart/2005/8/layout/hProcess4#1"/>
    <dgm:cxn modelId="{E8971ED9-3860-C64C-8E11-CB556EDE894B}" type="presParOf" srcId="{3EF294AC-FB04-854B-8F3C-98E055F2836A}" destId="{27FFE134-25C8-4844-9149-DC9D8EBE9B0B}" srcOrd="1" destOrd="0" presId="urn:microsoft.com/office/officeart/2005/8/layout/hProcess4#1"/>
    <dgm:cxn modelId="{9DA19197-8087-FA43-859D-43B08233D782}" type="presParOf" srcId="{3EF294AC-FB04-854B-8F3C-98E055F2836A}" destId="{C49B987A-7BAE-914A-9001-15147BF265EA}" srcOrd="2" destOrd="0" presId="urn:microsoft.com/office/officeart/2005/8/layout/hProcess4#1"/>
    <dgm:cxn modelId="{046F1582-6FAD-BE41-9D5A-A1DE759E9A66}" type="presParOf" srcId="{3EF294AC-FB04-854B-8F3C-98E055F2836A}" destId="{B30C239E-E5D6-BC44-ACAB-C2E8B0678885}" srcOrd="3" destOrd="0" presId="urn:microsoft.com/office/officeart/2005/8/layout/hProcess4#1"/>
    <dgm:cxn modelId="{F45603F7-47B9-6048-9C8F-A59B35BEE8A0}" type="presParOf" srcId="{3EF294AC-FB04-854B-8F3C-98E055F2836A}" destId="{621B83D0-C799-214F-8B89-D398FD3F1748}" srcOrd="4" destOrd="0" presId="urn:microsoft.com/office/officeart/2005/8/layout/hProcess4#1"/>
    <dgm:cxn modelId="{E8E14736-F093-1B41-9F63-AF918010AE93}" type="presParOf" srcId="{1AA61AE4-B7D7-E344-9826-9D64F8849257}" destId="{40716FB7-70DF-F447-9B02-C6F0E2E3363B}" srcOrd="5" destOrd="0" presId="urn:microsoft.com/office/officeart/2005/8/layout/hProcess4#1"/>
    <dgm:cxn modelId="{0649CF26-5CA9-DE49-BA28-E138E1A84C57}" type="presParOf" srcId="{1AA61AE4-B7D7-E344-9826-9D64F8849257}" destId="{341D3FDF-8E0F-E74D-A6DE-D35BEB89FEBF}" srcOrd="6" destOrd="0" presId="urn:microsoft.com/office/officeart/2005/8/layout/hProcess4#1"/>
    <dgm:cxn modelId="{9B6E4991-45D6-5E45-86E6-6066871532DA}" type="presParOf" srcId="{341D3FDF-8E0F-E74D-A6DE-D35BEB89FEBF}" destId="{BEDE2A24-B59C-9444-8C14-B09AFB77DAB3}" srcOrd="0" destOrd="0" presId="urn:microsoft.com/office/officeart/2005/8/layout/hProcess4#1"/>
    <dgm:cxn modelId="{87CCC844-01A9-0F46-A9D2-95D0A3C130D5}" type="presParOf" srcId="{341D3FDF-8E0F-E74D-A6DE-D35BEB89FEBF}" destId="{C36CB93B-7954-874E-B46F-76B89349002E}" srcOrd="1" destOrd="0" presId="urn:microsoft.com/office/officeart/2005/8/layout/hProcess4#1"/>
    <dgm:cxn modelId="{F55E43FC-EA9B-0844-9256-85B815991113}" type="presParOf" srcId="{341D3FDF-8E0F-E74D-A6DE-D35BEB89FEBF}" destId="{F171B5DB-4FAC-0D4F-B637-0B01D1DAF4EE}" srcOrd="2" destOrd="0" presId="urn:microsoft.com/office/officeart/2005/8/layout/hProcess4#1"/>
    <dgm:cxn modelId="{B9105F6B-9E95-794C-8FE5-E896F15E91D7}" type="presParOf" srcId="{341D3FDF-8E0F-E74D-A6DE-D35BEB89FEBF}" destId="{C0F4225C-8C02-4340-AB5D-6F00F902940B}" srcOrd="3" destOrd="0" presId="urn:microsoft.com/office/officeart/2005/8/layout/hProcess4#1"/>
    <dgm:cxn modelId="{84E7A406-752F-814A-942A-67D3B03F04D5}" type="presParOf" srcId="{341D3FDF-8E0F-E74D-A6DE-D35BEB89FEBF}" destId="{B5D8C511-A90B-CE47-932B-BA773FA5548C}" srcOrd="4" destOrd="0" presId="urn:microsoft.com/office/officeart/2005/8/layout/hProcess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31005B-14A3-47F6-A1DE-144753A15CA1}">
      <dsp:nvSpPr>
        <dsp:cNvPr id="0" name=""/>
        <dsp:cNvSpPr/>
      </dsp:nvSpPr>
      <dsp:spPr>
        <a:xfrm>
          <a:off x="2499683" y="273405"/>
          <a:ext cx="1394251" cy="1394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dirty="0">
              <a:latin typeface="+mn-ea"/>
              <a:ea typeface="+mn-ea"/>
            </a:rPr>
            <a:t>数据</a:t>
          </a:r>
        </a:p>
      </dsp:txBody>
      <dsp:txXfrm>
        <a:off x="2499683" y="273405"/>
        <a:ext cx="1394251" cy="1394251"/>
      </dsp:txXfrm>
    </dsp:sp>
    <dsp:sp modelId="{1EBDC81C-FCE9-450B-A8B6-A11194269E4C}">
      <dsp:nvSpPr>
        <dsp:cNvPr id="0" name=""/>
        <dsp:cNvSpPr/>
      </dsp:nvSpPr>
      <dsp:spPr>
        <a:xfrm>
          <a:off x="377645" y="-476"/>
          <a:ext cx="3294959" cy="3294959"/>
        </a:xfrm>
        <a:prstGeom prst="circularArrow">
          <a:avLst>
            <a:gd name="adj1" fmla="val 8251"/>
            <a:gd name="adj2" fmla="val 576365"/>
            <a:gd name="adj3" fmla="val 2962722"/>
            <a:gd name="adj4" fmla="val 52482"/>
            <a:gd name="adj5" fmla="val 962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3A098A-B3EA-4E21-9DFF-2BE38ED6F737}">
      <dsp:nvSpPr>
        <dsp:cNvPr id="0" name=""/>
        <dsp:cNvSpPr/>
      </dsp:nvSpPr>
      <dsp:spPr>
        <a:xfrm>
          <a:off x="1327999" y="2302821"/>
          <a:ext cx="1394251" cy="1394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dirty="0">
              <a:latin typeface="+mn-ea"/>
              <a:ea typeface="+mn-ea"/>
            </a:rPr>
            <a:t>产品</a:t>
          </a:r>
        </a:p>
      </dsp:txBody>
      <dsp:txXfrm>
        <a:off x="1327999" y="2302821"/>
        <a:ext cx="1394251" cy="1394251"/>
      </dsp:txXfrm>
    </dsp:sp>
    <dsp:sp modelId="{C177AA66-D164-4123-82DC-D320A559862F}">
      <dsp:nvSpPr>
        <dsp:cNvPr id="0" name=""/>
        <dsp:cNvSpPr/>
      </dsp:nvSpPr>
      <dsp:spPr>
        <a:xfrm>
          <a:off x="377645" y="-476"/>
          <a:ext cx="3294959" cy="3294959"/>
        </a:xfrm>
        <a:prstGeom prst="circularArrow">
          <a:avLst>
            <a:gd name="adj1" fmla="val 8251"/>
            <a:gd name="adj2" fmla="val 576365"/>
            <a:gd name="adj3" fmla="val 10171153"/>
            <a:gd name="adj4" fmla="val 7260913"/>
            <a:gd name="adj5" fmla="val 962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BB1B32-F7D3-43F9-8D39-1EBBB4699EE4}">
      <dsp:nvSpPr>
        <dsp:cNvPr id="0" name=""/>
        <dsp:cNvSpPr/>
      </dsp:nvSpPr>
      <dsp:spPr>
        <a:xfrm>
          <a:off x="156315" y="273405"/>
          <a:ext cx="1394251" cy="1394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dirty="0">
              <a:latin typeface="+mn-ea"/>
              <a:ea typeface="+mn-ea"/>
            </a:rPr>
            <a:t>用户</a:t>
          </a:r>
        </a:p>
      </dsp:txBody>
      <dsp:txXfrm>
        <a:off x="156315" y="273405"/>
        <a:ext cx="1394251" cy="1394251"/>
      </dsp:txXfrm>
    </dsp:sp>
    <dsp:sp modelId="{716D8B2D-1E40-4CA3-A725-13C31362772E}">
      <dsp:nvSpPr>
        <dsp:cNvPr id="0" name=""/>
        <dsp:cNvSpPr/>
      </dsp:nvSpPr>
      <dsp:spPr>
        <a:xfrm>
          <a:off x="377645" y="-476"/>
          <a:ext cx="3294959" cy="3294959"/>
        </a:xfrm>
        <a:prstGeom prst="circularArrow">
          <a:avLst>
            <a:gd name="adj1" fmla="val 8251"/>
            <a:gd name="adj2" fmla="val 576365"/>
            <a:gd name="adj3" fmla="val 16855662"/>
            <a:gd name="adj4" fmla="val 14967973"/>
            <a:gd name="adj5" fmla="val 962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110EEC-AD82-434C-9290-A27EF621883E}">
      <dsp:nvSpPr>
        <dsp:cNvPr id="0" name=""/>
        <dsp:cNvSpPr/>
      </dsp:nvSpPr>
      <dsp:spPr>
        <a:xfrm>
          <a:off x="3521" y="1286522"/>
          <a:ext cx="1653698" cy="1363955"/>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网页抓取</a:t>
          </a:r>
        </a:p>
        <a:p>
          <a:pPr marL="171450" lvl="1" indent="-171450" algn="l" defTabSz="800100">
            <a:lnSpc>
              <a:spcPct val="90000"/>
            </a:lnSpc>
            <a:spcBef>
              <a:spcPct val="0"/>
            </a:spcBef>
            <a:spcAft>
              <a:spcPct val="15000"/>
            </a:spcAft>
            <a:buChar char="•"/>
          </a:pPr>
          <a:r>
            <a:rPr lang="zh-CN" altLang="en-US" sz="1800" kern="1200" dirty="0"/>
            <a:t>网页解析</a:t>
          </a:r>
        </a:p>
      </dsp:txBody>
      <dsp:txXfrm>
        <a:off x="34909" y="1317910"/>
        <a:ext cx="1590922" cy="1008903"/>
      </dsp:txXfrm>
    </dsp:sp>
    <dsp:sp modelId="{379EEBE1-51F9-1646-B5B6-BC1E0819AB48}">
      <dsp:nvSpPr>
        <dsp:cNvPr id="0" name=""/>
        <dsp:cNvSpPr/>
      </dsp:nvSpPr>
      <dsp:spPr>
        <a:xfrm>
          <a:off x="927716" y="1592912"/>
          <a:ext cx="1850994" cy="1850994"/>
        </a:xfrm>
        <a:prstGeom prst="leftCircularArrow">
          <a:avLst>
            <a:gd name="adj1" fmla="val 3301"/>
            <a:gd name="adj2" fmla="val 407599"/>
            <a:gd name="adj3" fmla="val 2183110"/>
            <a:gd name="adj4" fmla="val 9024489"/>
            <a:gd name="adj5" fmla="val 3851"/>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413BEC-7C9C-C04F-9631-99E62CA70244}">
      <dsp:nvSpPr>
        <dsp:cNvPr id="0" name=""/>
        <dsp:cNvSpPr/>
      </dsp:nvSpPr>
      <dsp:spPr>
        <a:xfrm>
          <a:off x="371009" y="2358201"/>
          <a:ext cx="1469953" cy="58455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zh-CN" altLang="en-US" sz="2600" kern="1200" dirty="0"/>
            <a:t>数据获取</a:t>
          </a:r>
        </a:p>
      </dsp:txBody>
      <dsp:txXfrm>
        <a:off x="388130" y="2375322"/>
        <a:ext cx="1435711" cy="550310"/>
      </dsp:txXfrm>
    </dsp:sp>
    <dsp:sp modelId="{A7B9A3F5-0CD8-9344-8718-5D9C8D970C21}">
      <dsp:nvSpPr>
        <dsp:cNvPr id="0" name=""/>
        <dsp:cNvSpPr/>
      </dsp:nvSpPr>
      <dsp:spPr>
        <a:xfrm>
          <a:off x="2131892" y="1286522"/>
          <a:ext cx="1653698" cy="1363955"/>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中文分词</a:t>
          </a:r>
        </a:p>
      </dsp:txBody>
      <dsp:txXfrm>
        <a:off x="2163280" y="1610186"/>
        <a:ext cx="1590922" cy="1008903"/>
      </dsp:txXfrm>
    </dsp:sp>
    <dsp:sp modelId="{1037E3CE-7135-264D-82C3-7E2956D0F1DF}">
      <dsp:nvSpPr>
        <dsp:cNvPr id="0" name=""/>
        <dsp:cNvSpPr/>
      </dsp:nvSpPr>
      <dsp:spPr>
        <a:xfrm>
          <a:off x="3042307" y="439612"/>
          <a:ext cx="2062300" cy="2062300"/>
        </a:xfrm>
        <a:prstGeom prst="circularArrow">
          <a:avLst>
            <a:gd name="adj1" fmla="val 2962"/>
            <a:gd name="adj2" fmla="val 362927"/>
            <a:gd name="adj3" fmla="val 19461562"/>
            <a:gd name="adj4" fmla="val 12575511"/>
            <a:gd name="adj5" fmla="val 3456"/>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E2ED394-5EF0-7445-9715-B775B3128571}">
      <dsp:nvSpPr>
        <dsp:cNvPr id="0" name=""/>
        <dsp:cNvSpPr/>
      </dsp:nvSpPr>
      <dsp:spPr>
        <a:xfrm>
          <a:off x="2499381" y="994246"/>
          <a:ext cx="1469953" cy="58455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zh-CN" altLang="en-US" sz="2600" kern="1200" dirty="0"/>
            <a:t>数据处理</a:t>
          </a:r>
        </a:p>
      </dsp:txBody>
      <dsp:txXfrm>
        <a:off x="2516502" y="1011367"/>
        <a:ext cx="1435711" cy="550310"/>
      </dsp:txXfrm>
    </dsp:sp>
    <dsp:sp modelId="{27FFE134-25C8-4844-9149-DC9D8EBE9B0B}">
      <dsp:nvSpPr>
        <dsp:cNvPr id="0" name=""/>
        <dsp:cNvSpPr/>
      </dsp:nvSpPr>
      <dsp:spPr>
        <a:xfrm>
          <a:off x="4260264" y="1286522"/>
          <a:ext cx="1653698" cy="1363955"/>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文本分类</a:t>
          </a:r>
        </a:p>
        <a:p>
          <a:pPr marL="171450" lvl="1" indent="-171450" algn="l" defTabSz="800100">
            <a:lnSpc>
              <a:spcPct val="90000"/>
            </a:lnSpc>
            <a:spcBef>
              <a:spcPct val="0"/>
            </a:spcBef>
            <a:spcAft>
              <a:spcPct val="15000"/>
            </a:spcAft>
            <a:buChar char="•"/>
          </a:pPr>
          <a:r>
            <a:rPr lang="zh-CN" altLang="en-US" sz="1800" kern="1200" dirty="0"/>
            <a:t>文本聚类</a:t>
          </a:r>
        </a:p>
        <a:p>
          <a:pPr marL="171450" lvl="1" indent="-171450" algn="l" defTabSz="800100">
            <a:lnSpc>
              <a:spcPct val="90000"/>
            </a:lnSpc>
            <a:spcBef>
              <a:spcPct val="0"/>
            </a:spcBef>
            <a:spcAft>
              <a:spcPct val="15000"/>
            </a:spcAft>
            <a:buChar char="•"/>
          </a:pPr>
          <a:r>
            <a:rPr lang="zh-CN" altLang="en-US" sz="1800" kern="1200" dirty="0"/>
            <a:t>主题分析</a:t>
          </a:r>
        </a:p>
      </dsp:txBody>
      <dsp:txXfrm>
        <a:off x="4291652" y="1317910"/>
        <a:ext cx="1590922" cy="1008903"/>
      </dsp:txXfrm>
    </dsp:sp>
    <dsp:sp modelId="{40716FB7-70DF-F447-9B02-C6F0E2E3363B}">
      <dsp:nvSpPr>
        <dsp:cNvPr id="0" name=""/>
        <dsp:cNvSpPr/>
      </dsp:nvSpPr>
      <dsp:spPr>
        <a:xfrm>
          <a:off x="5184459" y="1592912"/>
          <a:ext cx="1850994" cy="1850994"/>
        </a:xfrm>
        <a:prstGeom prst="leftCircularArrow">
          <a:avLst>
            <a:gd name="adj1" fmla="val 3301"/>
            <a:gd name="adj2" fmla="val 407599"/>
            <a:gd name="adj3" fmla="val 2183110"/>
            <a:gd name="adj4" fmla="val 9024489"/>
            <a:gd name="adj5" fmla="val 385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30C239E-E5D6-BC44-ACAB-C2E8B0678885}">
      <dsp:nvSpPr>
        <dsp:cNvPr id="0" name=""/>
        <dsp:cNvSpPr/>
      </dsp:nvSpPr>
      <dsp:spPr>
        <a:xfrm>
          <a:off x="4627753" y="2358201"/>
          <a:ext cx="1469953" cy="58455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zh-CN" altLang="en-US" sz="2600" kern="1200" dirty="0"/>
            <a:t>文本分析</a:t>
          </a:r>
        </a:p>
      </dsp:txBody>
      <dsp:txXfrm>
        <a:off x="4644874" y="2375322"/>
        <a:ext cx="1435711" cy="550310"/>
      </dsp:txXfrm>
    </dsp:sp>
    <dsp:sp modelId="{C36CB93B-7954-874E-B46F-76B89349002E}">
      <dsp:nvSpPr>
        <dsp:cNvPr id="0" name=""/>
        <dsp:cNvSpPr/>
      </dsp:nvSpPr>
      <dsp:spPr>
        <a:xfrm>
          <a:off x="6388636" y="1286522"/>
          <a:ext cx="1653698" cy="1363955"/>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网络可视化</a:t>
          </a:r>
        </a:p>
        <a:p>
          <a:pPr marL="171450" lvl="1" indent="-171450" algn="l" defTabSz="800100">
            <a:lnSpc>
              <a:spcPct val="90000"/>
            </a:lnSpc>
            <a:spcBef>
              <a:spcPct val="0"/>
            </a:spcBef>
            <a:spcAft>
              <a:spcPct val="15000"/>
            </a:spcAft>
            <a:buChar char="•"/>
          </a:pPr>
          <a:r>
            <a:rPr lang="zh-CN" altLang="en-US" sz="1800" kern="1200" dirty="0"/>
            <a:t>网络分析</a:t>
          </a:r>
        </a:p>
      </dsp:txBody>
      <dsp:txXfrm>
        <a:off x="6420024" y="1610186"/>
        <a:ext cx="1590922" cy="1008903"/>
      </dsp:txXfrm>
    </dsp:sp>
    <dsp:sp modelId="{C0F4225C-8C02-4340-AB5D-6F00F902940B}">
      <dsp:nvSpPr>
        <dsp:cNvPr id="0" name=""/>
        <dsp:cNvSpPr/>
      </dsp:nvSpPr>
      <dsp:spPr>
        <a:xfrm>
          <a:off x="6756124" y="994246"/>
          <a:ext cx="1469953" cy="58455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zh-CN" altLang="en-US" sz="2600" kern="1200" dirty="0"/>
            <a:t>网络分析</a:t>
          </a:r>
        </a:p>
      </dsp:txBody>
      <dsp:txXfrm>
        <a:off x="6773245" y="1011367"/>
        <a:ext cx="1435711" cy="550310"/>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1">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2022/9/23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s://baike.baidu.com/item/%E6%96%AF%E5%9D%A6%E5%88%A9%C2%B7%E7%B1%B3%E5%B0%94%E6%A0%BC%E5%85%B0%E5%A7%86"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s://baike.baidu.com/item/%E6%96%AF%E5%9D%A6%E5%88%A9%C2%B7%E7%B1%B3%E5%B0%94%E6%A0%BC%E5%85%B0%E5%A7%86"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s://baike.baidu.com/item/%E6%96%AF%E5%9D%A6%E5%88%A9%C2%B7%E7%B1%B3%E5%B0%94%E6%A0%BC%E5%85%B0%E5%A7%86"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8C9DCC3-69D3-4019-8DFA-EB11D31BE37F}" type="slidenum">
              <a:rPr kumimoji="0" lang="zh-CN" altLang="en-US" sz="13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CN" altLang="en-US" sz="13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05572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8C9DCC3-69D3-4019-8DFA-EB11D31BE37F}" type="slidenum">
              <a:rPr kumimoji="0" lang="zh-CN" altLang="en-US" sz="13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CN" altLang="en-US" sz="13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9328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8C9DCC3-69D3-4019-8DFA-EB11D31BE37F}" type="slidenum">
              <a:rPr kumimoji="0" lang="zh-CN" altLang="en-US" sz="13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CN" altLang="en-US" sz="13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89294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28</a:t>
            </a:fld>
            <a:endParaRPr lang="zh-CN" altLang="en-US"/>
          </a:p>
        </p:txBody>
      </p:sp>
    </p:spTree>
    <p:extLst>
      <p:ext uri="{BB962C8B-B14F-4D97-AF65-F5344CB8AC3E}">
        <p14:creationId xmlns:p14="http://schemas.microsoft.com/office/powerpoint/2010/main" val="1595125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8C9DCC3-69D3-4019-8DFA-EB11D31BE37F}" type="slidenum">
              <a:rPr kumimoji="0" lang="zh-CN" altLang="en-US" sz="13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zh-CN" altLang="en-US" sz="13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66760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30</a:t>
            </a:fld>
            <a:endParaRPr lang="zh-CN" altLang="en-US"/>
          </a:p>
        </p:txBody>
      </p:sp>
    </p:spTree>
    <p:extLst>
      <p:ext uri="{BB962C8B-B14F-4D97-AF65-F5344CB8AC3E}">
        <p14:creationId xmlns:p14="http://schemas.microsoft.com/office/powerpoint/2010/main" val="245519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33</a:t>
            </a:fld>
            <a:endParaRPr lang="zh-CN" altLang="en-US"/>
          </a:p>
        </p:txBody>
      </p:sp>
    </p:spTree>
    <p:extLst>
      <p:ext uri="{BB962C8B-B14F-4D97-AF65-F5344CB8AC3E}">
        <p14:creationId xmlns:p14="http://schemas.microsoft.com/office/powerpoint/2010/main" val="1286483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1" kern="1200" dirty="0">
                <a:solidFill>
                  <a:schemeClr val="tx1"/>
                </a:solidFill>
                <a:effectLst/>
                <a:latin typeface="+mn-lt"/>
                <a:ea typeface="+mn-ea"/>
                <a:cs typeface="+mn-cs"/>
              </a:rPr>
              <a:t>武汉的</a:t>
            </a:r>
            <a:r>
              <a:rPr lang="en-US" sz="1200" b="1" kern="1200" dirty="0">
                <a:solidFill>
                  <a:schemeClr val="tx1"/>
                </a:solidFill>
                <a:effectLst/>
                <a:latin typeface="+mn-lt"/>
                <a:ea typeface="+mn-ea"/>
                <a:cs typeface="+mn-cs"/>
              </a:rPr>
              <a:t>“</a:t>
            </a:r>
            <a:r>
              <a:rPr lang="zh-CN" altLang="en-US" sz="1200" b="1" kern="1200" dirty="0">
                <a:solidFill>
                  <a:schemeClr val="tx1"/>
                </a:solidFill>
                <a:effectLst/>
                <a:latin typeface="+mn-lt"/>
                <a:ea typeface="+mn-ea"/>
                <a:cs typeface="+mn-cs"/>
              </a:rPr>
              <a:t>封城</a:t>
            </a:r>
            <a:r>
              <a:rPr lang="en-US" sz="1200" b="1" kern="1200" dirty="0">
                <a:solidFill>
                  <a:schemeClr val="tx1"/>
                </a:solidFill>
                <a:effectLst/>
                <a:latin typeface="+mn-lt"/>
                <a:ea typeface="+mn-ea"/>
                <a:cs typeface="+mn-cs"/>
              </a:rPr>
              <a:t>”</a:t>
            </a:r>
            <a:r>
              <a:rPr lang="zh-CN" altLang="en-US" sz="1200" b="1" kern="1200" dirty="0">
                <a:solidFill>
                  <a:schemeClr val="tx1"/>
                </a:solidFill>
                <a:effectLst/>
                <a:latin typeface="+mn-lt"/>
                <a:ea typeface="+mn-ea"/>
                <a:cs typeface="+mn-cs"/>
              </a:rPr>
              <a:t>进一步增加了这些求助者就医的难度</a:t>
            </a:r>
            <a:r>
              <a:rPr lang="zh-CN" altLang="en-US" sz="1200" kern="1200" dirty="0">
                <a:solidFill>
                  <a:schemeClr val="tx1"/>
                </a:solidFill>
                <a:effectLst/>
                <a:latin typeface="+mn-lt"/>
                <a:ea typeface="+mn-ea"/>
                <a:cs typeface="+mn-cs"/>
              </a:rPr>
              <a:t>，财新曾经报道过步履蹒跚的老人相互搀扶走向医院的场景。无法及时得到诊断和救治使他们面临病情恶化的风险，也增加了交叉感染的可能。</a:t>
            </a:r>
            <a:r>
              <a:rPr lang="zh-CN" altLang="en-US" sz="1200" b="1" kern="1200" dirty="0">
                <a:solidFill>
                  <a:schemeClr val="tx1"/>
                </a:solidFill>
                <a:effectLst/>
                <a:latin typeface="+mn-lt"/>
                <a:ea typeface="+mn-ea"/>
                <a:cs typeface="+mn-cs"/>
              </a:rPr>
              <a:t>所在行政区定点收治医院较少、与医院之间距离较远、公共交通停摆等原因使这些求助者每日辗转于小区与医院之间，在等待确诊与收治的过程中艰难求生。</a:t>
            </a:r>
            <a:r>
              <a:rPr lang="en-GB" dirty="0">
                <a:effectLst/>
              </a:rPr>
              <a:t> </a:t>
            </a:r>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38</a:t>
            </a:fld>
            <a:endParaRPr lang="zh-CN" altLang="en-US"/>
          </a:p>
        </p:txBody>
      </p:sp>
    </p:spTree>
    <p:extLst>
      <p:ext uri="{BB962C8B-B14F-4D97-AF65-F5344CB8AC3E}">
        <p14:creationId xmlns:p14="http://schemas.microsoft.com/office/powerpoint/2010/main" val="1221425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这些求助者所居住的房屋，无论是价格还是年份，都与武汉住宅的整体分布相当：</a:t>
            </a:r>
            <a:r>
              <a:rPr lang="zh-CN" altLang="en-US" sz="1200" b="1" kern="1200" dirty="0">
                <a:solidFill>
                  <a:schemeClr val="tx1"/>
                </a:solidFill>
                <a:effectLst/>
                <a:latin typeface="+mn-lt"/>
                <a:ea typeface="+mn-ea"/>
                <a:cs typeface="+mn-cs"/>
              </a:rPr>
              <a:t>也就是说，他们并不是传统意义上的</a:t>
            </a:r>
            <a:r>
              <a:rPr lang="en-US" sz="1200" b="1" kern="1200" dirty="0">
                <a:solidFill>
                  <a:schemeClr val="tx1"/>
                </a:solidFill>
                <a:effectLst/>
                <a:latin typeface="+mn-lt"/>
                <a:ea typeface="+mn-ea"/>
                <a:cs typeface="+mn-cs"/>
              </a:rPr>
              <a:t>“</a:t>
            </a:r>
            <a:r>
              <a:rPr lang="zh-CN" altLang="en-US" sz="1200" b="1" kern="1200" dirty="0">
                <a:solidFill>
                  <a:schemeClr val="tx1"/>
                </a:solidFill>
                <a:effectLst/>
                <a:latin typeface="+mn-lt"/>
                <a:ea typeface="+mn-ea"/>
                <a:cs typeface="+mn-cs"/>
              </a:rPr>
              <a:t>弱势群体</a:t>
            </a:r>
            <a:r>
              <a:rPr lang="en-US" sz="1200" b="1" kern="1200" dirty="0">
                <a:solidFill>
                  <a:schemeClr val="tx1"/>
                </a:solidFill>
                <a:effectLst/>
                <a:latin typeface="+mn-lt"/>
                <a:ea typeface="+mn-ea"/>
                <a:cs typeface="+mn-cs"/>
              </a:rPr>
              <a:t>”</a:t>
            </a:r>
            <a:r>
              <a:rPr lang="zh-CN" altLang="en-US" sz="1200" b="1" kern="1200" dirty="0">
                <a:solidFill>
                  <a:schemeClr val="tx1"/>
                </a:solidFill>
                <a:effectLst/>
                <a:latin typeface="+mn-lt"/>
                <a:ea typeface="+mn-ea"/>
                <a:cs typeface="+mn-cs"/>
              </a:rPr>
              <a:t>，他们可能就是你我。</a:t>
            </a:r>
            <a:r>
              <a:rPr lang="en-GB" dirty="0">
                <a:effectLst/>
              </a:rPr>
              <a:t> </a:t>
            </a:r>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40</a:t>
            </a:fld>
            <a:endParaRPr lang="zh-CN" altLang="en-US"/>
          </a:p>
        </p:txBody>
      </p:sp>
    </p:spTree>
    <p:extLst>
      <p:ext uri="{BB962C8B-B14F-4D97-AF65-F5344CB8AC3E}">
        <p14:creationId xmlns:p14="http://schemas.microsoft.com/office/powerpoint/2010/main" val="675438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42</a:t>
            </a:fld>
            <a:endParaRPr lang="zh-CN" altLang="en-US"/>
          </a:p>
        </p:txBody>
      </p:sp>
    </p:spTree>
    <p:extLst>
      <p:ext uri="{BB962C8B-B14F-4D97-AF65-F5344CB8AC3E}">
        <p14:creationId xmlns:p14="http://schemas.microsoft.com/office/powerpoint/2010/main" val="615327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a:t>
            </a:fld>
            <a:endParaRPr lang="zh-CN" altLang="en-US" dirty="0"/>
          </a:p>
        </p:txBody>
      </p:sp>
    </p:spTree>
    <p:extLst>
      <p:ext uri="{BB962C8B-B14F-4D97-AF65-F5344CB8AC3E}">
        <p14:creationId xmlns:p14="http://schemas.microsoft.com/office/powerpoint/2010/main" val="1527924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53</a:t>
            </a:fld>
            <a:endParaRPr lang="zh-CN" altLang="en-US" dirty="0"/>
          </a:p>
        </p:txBody>
      </p:sp>
    </p:spTree>
    <p:extLst>
      <p:ext uri="{BB962C8B-B14F-4D97-AF65-F5344CB8AC3E}">
        <p14:creationId xmlns:p14="http://schemas.microsoft.com/office/powerpoint/2010/main" val="183952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C9DCC3-69D3-4019-8DFA-EB11D31BE37F}" type="slidenum">
              <a:rPr lang="zh-CN" altLang="en-US" smtClean="0"/>
              <a:t>58</a:t>
            </a:fld>
            <a:endParaRPr lang="zh-CN" altLang="en-US"/>
          </a:p>
        </p:txBody>
      </p:sp>
    </p:spTree>
    <p:extLst>
      <p:ext uri="{BB962C8B-B14F-4D97-AF65-F5344CB8AC3E}">
        <p14:creationId xmlns:p14="http://schemas.microsoft.com/office/powerpoint/2010/main" val="593799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C9DCC3-69D3-4019-8DFA-EB11D31BE37F}" type="slidenum">
              <a:rPr lang="zh-CN" altLang="en-US" smtClean="0"/>
              <a:t>59</a:t>
            </a:fld>
            <a:endParaRPr lang="zh-CN" altLang="en-US"/>
          </a:p>
        </p:txBody>
      </p:sp>
    </p:spTree>
    <p:extLst>
      <p:ext uri="{BB962C8B-B14F-4D97-AF65-F5344CB8AC3E}">
        <p14:creationId xmlns:p14="http://schemas.microsoft.com/office/powerpoint/2010/main" val="2085870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400" dirty="0"/>
              <a:t>1967</a:t>
            </a:r>
            <a:r>
              <a:rPr lang="zh-CN" altLang="zh-CN" sz="1400" dirty="0"/>
              <a:t>年，哈佛大学的社会心理学教授</a:t>
            </a:r>
            <a:r>
              <a:rPr lang="en-US" altLang="zh-CN" sz="1400" dirty="0"/>
              <a:t>Stanley Milgram(1933-1984)</a:t>
            </a:r>
            <a:r>
              <a:rPr lang="zh-CN" altLang="zh-CN" sz="1400" dirty="0"/>
              <a:t>，试图描绘一个连接人与社区的人际关系网络。他发现了</a:t>
            </a:r>
            <a:r>
              <a:rPr lang="en-US" altLang="zh-CN" sz="1400" dirty="0"/>
              <a:t>“</a:t>
            </a:r>
            <a:r>
              <a:rPr lang="zh-CN" altLang="zh-CN" sz="1400" dirty="0"/>
              <a:t>六度分隔</a:t>
            </a:r>
            <a:r>
              <a:rPr lang="en-US" altLang="zh-CN" sz="1400" dirty="0"/>
              <a:t>”(Six Degrees of Separation)</a:t>
            </a:r>
            <a:r>
              <a:rPr lang="zh-CN" altLang="zh-CN" sz="1400" dirty="0"/>
              <a:t>现象。</a:t>
            </a:r>
            <a:r>
              <a:rPr lang="en-US" altLang="zh-CN" sz="1400" dirty="0"/>
              <a:t>“</a:t>
            </a:r>
            <a:r>
              <a:rPr lang="zh-CN" altLang="zh-CN" sz="1400" dirty="0"/>
              <a:t>你和任何一个陌生人之间，所间隔的人不会超过</a:t>
            </a:r>
            <a:r>
              <a:rPr lang="en-US" altLang="zh-CN" sz="1400" dirty="0"/>
              <a:t>6</a:t>
            </a:r>
            <a:r>
              <a:rPr lang="zh-CN" altLang="zh-CN" sz="1400" dirty="0"/>
              <a:t>个。</a:t>
            </a:r>
            <a:endParaRPr lang="en-US" altLang="zh-CN" sz="1400" dirty="0"/>
          </a:p>
          <a:p>
            <a:endParaRPr lang="en-US" dirty="0"/>
          </a:p>
          <a:p>
            <a:r>
              <a:rPr lang="en-US" altLang="zh-CN" sz="1200" b="0" i="0" kern="1200" dirty="0">
                <a:solidFill>
                  <a:schemeClr val="tx1"/>
                </a:solidFill>
                <a:effectLst/>
                <a:latin typeface="+mn-lt"/>
                <a:ea typeface="+mn-ea"/>
                <a:cs typeface="宋体" charset="-122"/>
              </a:rPr>
              <a:t>1967</a:t>
            </a:r>
            <a:r>
              <a:rPr lang="zh-CN" altLang="en-US" sz="1200" b="0" i="0" kern="1200" dirty="0">
                <a:solidFill>
                  <a:schemeClr val="tx1"/>
                </a:solidFill>
                <a:effectLst/>
                <a:latin typeface="+mn-lt"/>
                <a:ea typeface="+mn-ea"/>
                <a:cs typeface="宋体" charset="-122"/>
              </a:rPr>
              <a:t>年，美国哈佛大学社会心理学教授</a:t>
            </a:r>
            <a:r>
              <a:rPr lang="zh-CN" altLang="en-US" sz="1200" b="0" i="0" u="none" strike="noStrike" kern="1200" dirty="0">
                <a:solidFill>
                  <a:schemeClr val="tx1"/>
                </a:solidFill>
                <a:effectLst/>
                <a:latin typeface="+mn-lt"/>
                <a:ea typeface="+mn-ea"/>
                <a:cs typeface="宋体" charset="-122"/>
                <a:hlinkClick r:id="rId3"/>
              </a:rPr>
              <a:t>斯坦利</a:t>
            </a:r>
            <a:r>
              <a:rPr lang="en-US" altLang="zh-CN" sz="1200" b="0" i="0" u="none" strike="noStrike" kern="1200" dirty="0">
                <a:solidFill>
                  <a:schemeClr val="tx1"/>
                </a:solidFill>
                <a:effectLst/>
                <a:latin typeface="+mn-lt"/>
                <a:ea typeface="+mn-ea"/>
                <a:cs typeface="宋体" charset="-122"/>
                <a:hlinkClick r:id="rId3"/>
              </a:rPr>
              <a:t>·</a:t>
            </a:r>
            <a:r>
              <a:rPr lang="zh-CN" altLang="en-US" sz="1200" b="0" i="0" u="none" strike="noStrike" kern="1200" dirty="0">
                <a:solidFill>
                  <a:schemeClr val="tx1"/>
                </a:solidFill>
                <a:effectLst/>
                <a:latin typeface="+mn-lt"/>
                <a:ea typeface="+mn-ea"/>
                <a:cs typeface="宋体" charset="-122"/>
                <a:hlinkClick r:id="rId3"/>
              </a:rPr>
              <a:t>米尔格兰姆</a:t>
            </a:r>
            <a:r>
              <a:rPr lang="zh-CN" altLang="en-US" sz="1200" b="0" i="0" kern="1200" dirty="0">
                <a:solidFill>
                  <a:schemeClr val="tx1"/>
                </a:solidFill>
                <a:effectLst/>
                <a:latin typeface="+mn-lt"/>
                <a:ea typeface="+mn-ea"/>
                <a:cs typeface="宋体" charset="-122"/>
              </a:rPr>
              <a:t>对这个问题做了一个著名的实验，他从内布拉斯加州和堪萨斯州招募到一批志愿者，随机选择出其中的三百多名，请他们邮寄一个信函。信函的最终目标是米尔格兰姆指定的一名住在波士顿的股票经纪人。由于几乎可以肯定信函不会直接寄到目标，米尔格兰姆就让志愿者把信函发送给他们认为最有可能与目标建立联系的亲友，并要求每一个转寄信函的人都回发一个信件给米尔格兰姆本人。</a:t>
            </a:r>
          </a:p>
          <a:p>
            <a:r>
              <a:rPr lang="zh-CN" altLang="en-US" sz="1200" b="0" i="0" kern="1200" dirty="0">
                <a:solidFill>
                  <a:schemeClr val="tx1"/>
                </a:solidFill>
                <a:effectLst/>
                <a:latin typeface="+mn-lt"/>
                <a:ea typeface="+mn-ea"/>
                <a:cs typeface="宋体" charset="-122"/>
              </a:rPr>
              <a:t>出人意料的是，有六十多封信最终到达了目标股票经济人手中，并且这些信函经过的中间人的数目平均只有</a:t>
            </a:r>
            <a:r>
              <a:rPr lang="en-US" altLang="zh-CN" sz="1200" b="0" i="0" kern="1200" dirty="0">
                <a:solidFill>
                  <a:schemeClr val="tx1"/>
                </a:solidFill>
                <a:effectLst/>
                <a:latin typeface="+mn-lt"/>
                <a:ea typeface="+mn-ea"/>
                <a:cs typeface="宋体" charset="-122"/>
              </a:rPr>
              <a:t>5</a:t>
            </a:r>
            <a:r>
              <a:rPr lang="zh-CN" altLang="en-US" sz="1200" b="0" i="0" kern="1200" dirty="0">
                <a:solidFill>
                  <a:schemeClr val="tx1"/>
                </a:solidFill>
                <a:effectLst/>
                <a:latin typeface="+mn-lt"/>
                <a:ea typeface="+mn-ea"/>
                <a:cs typeface="宋体" charset="-122"/>
              </a:rPr>
              <a:t>个。也就是说，陌生人之间建立联系的最远距离是</a:t>
            </a:r>
            <a:r>
              <a:rPr lang="en-US" altLang="zh-CN" sz="1200" b="0" i="0" kern="1200" dirty="0">
                <a:solidFill>
                  <a:schemeClr val="tx1"/>
                </a:solidFill>
                <a:effectLst/>
                <a:latin typeface="+mn-lt"/>
                <a:ea typeface="+mn-ea"/>
                <a:cs typeface="宋体" charset="-122"/>
              </a:rPr>
              <a:t>6</a:t>
            </a:r>
            <a:r>
              <a:rPr lang="zh-CN" altLang="en-US" sz="1200" b="0" i="0" kern="1200" dirty="0">
                <a:solidFill>
                  <a:schemeClr val="tx1"/>
                </a:solidFill>
                <a:effectLst/>
                <a:latin typeface="+mn-lt"/>
                <a:ea typeface="+mn-ea"/>
                <a:cs typeface="宋体" charset="-122"/>
              </a:rPr>
              <a:t>个人。</a:t>
            </a:r>
          </a:p>
          <a:p>
            <a:endParaRPr lang="en-US" dirty="0"/>
          </a:p>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12</a:t>
            </a:fld>
            <a:endParaRPr lang="zh-CN" altLang="en-US"/>
          </a:p>
        </p:txBody>
      </p:sp>
    </p:spTree>
    <p:extLst>
      <p:ext uri="{BB962C8B-B14F-4D97-AF65-F5344CB8AC3E}">
        <p14:creationId xmlns:p14="http://schemas.microsoft.com/office/powerpoint/2010/main" val="830453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400" dirty="0"/>
              <a:t>1967</a:t>
            </a:r>
            <a:r>
              <a:rPr lang="zh-CN" altLang="zh-CN" sz="1400" dirty="0"/>
              <a:t>年，哈佛大学的社会心理学教授</a:t>
            </a:r>
            <a:r>
              <a:rPr lang="en-US" altLang="zh-CN" sz="1400" dirty="0"/>
              <a:t>Stanley Milgram(1933-1984)</a:t>
            </a:r>
            <a:r>
              <a:rPr lang="zh-CN" altLang="zh-CN" sz="1400" dirty="0"/>
              <a:t>，试图描绘一个连接人与社区的人际关系网络。他发现了</a:t>
            </a:r>
            <a:r>
              <a:rPr lang="en-US" altLang="zh-CN" sz="1400" dirty="0"/>
              <a:t>“</a:t>
            </a:r>
            <a:r>
              <a:rPr lang="zh-CN" altLang="zh-CN" sz="1400" dirty="0"/>
              <a:t>六度分隔</a:t>
            </a:r>
            <a:r>
              <a:rPr lang="en-US" altLang="zh-CN" sz="1400" dirty="0"/>
              <a:t>”(Six Degrees of Separation)</a:t>
            </a:r>
            <a:r>
              <a:rPr lang="zh-CN" altLang="zh-CN" sz="1400" dirty="0"/>
              <a:t>现象。</a:t>
            </a:r>
            <a:r>
              <a:rPr lang="en-US" altLang="zh-CN" sz="1400" dirty="0"/>
              <a:t>“</a:t>
            </a:r>
            <a:r>
              <a:rPr lang="zh-CN" altLang="zh-CN" sz="1400" dirty="0"/>
              <a:t>你和任何一个陌生人之间，所间隔的人不会超过</a:t>
            </a:r>
            <a:r>
              <a:rPr lang="en-US" altLang="zh-CN" sz="1400" dirty="0"/>
              <a:t>6</a:t>
            </a:r>
            <a:r>
              <a:rPr lang="zh-CN" altLang="zh-CN" sz="1400" dirty="0"/>
              <a:t>个。</a:t>
            </a:r>
            <a:endParaRPr lang="en-US" altLang="zh-CN" sz="1400" dirty="0"/>
          </a:p>
          <a:p>
            <a:endParaRPr lang="en-US" dirty="0"/>
          </a:p>
          <a:p>
            <a:r>
              <a:rPr lang="en-US" altLang="zh-CN" sz="1200" b="0" i="0" kern="1200" dirty="0">
                <a:solidFill>
                  <a:schemeClr val="tx1"/>
                </a:solidFill>
                <a:effectLst/>
                <a:latin typeface="+mn-lt"/>
                <a:ea typeface="+mn-ea"/>
                <a:cs typeface="宋体" charset="-122"/>
              </a:rPr>
              <a:t>1967</a:t>
            </a:r>
            <a:r>
              <a:rPr lang="zh-CN" altLang="en-US" sz="1200" b="0" i="0" kern="1200" dirty="0">
                <a:solidFill>
                  <a:schemeClr val="tx1"/>
                </a:solidFill>
                <a:effectLst/>
                <a:latin typeface="+mn-lt"/>
                <a:ea typeface="+mn-ea"/>
                <a:cs typeface="宋体" charset="-122"/>
              </a:rPr>
              <a:t>年，美国哈佛大学社会心理学教授</a:t>
            </a:r>
            <a:r>
              <a:rPr lang="zh-CN" altLang="en-US" sz="1200" b="0" i="0" u="none" strike="noStrike" kern="1200" dirty="0">
                <a:solidFill>
                  <a:schemeClr val="tx1"/>
                </a:solidFill>
                <a:effectLst/>
                <a:latin typeface="+mn-lt"/>
                <a:ea typeface="+mn-ea"/>
                <a:cs typeface="宋体" charset="-122"/>
                <a:hlinkClick r:id="rId3"/>
              </a:rPr>
              <a:t>斯坦利</a:t>
            </a:r>
            <a:r>
              <a:rPr lang="en-US" altLang="zh-CN" sz="1200" b="0" i="0" u="none" strike="noStrike" kern="1200" dirty="0">
                <a:solidFill>
                  <a:schemeClr val="tx1"/>
                </a:solidFill>
                <a:effectLst/>
                <a:latin typeface="+mn-lt"/>
                <a:ea typeface="+mn-ea"/>
                <a:cs typeface="宋体" charset="-122"/>
                <a:hlinkClick r:id="rId3"/>
              </a:rPr>
              <a:t>·</a:t>
            </a:r>
            <a:r>
              <a:rPr lang="zh-CN" altLang="en-US" sz="1200" b="0" i="0" u="none" strike="noStrike" kern="1200" dirty="0">
                <a:solidFill>
                  <a:schemeClr val="tx1"/>
                </a:solidFill>
                <a:effectLst/>
                <a:latin typeface="+mn-lt"/>
                <a:ea typeface="+mn-ea"/>
                <a:cs typeface="宋体" charset="-122"/>
                <a:hlinkClick r:id="rId3"/>
              </a:rPr>
              <a:t>米尔格兰姆</a:t>
            </a:r>
            <a:r>
              <a:rPr lang="zh-CN" altLang="en-US" sz="1200" b="0" i="0" kern="1200" dirty="0">
                <a:solidFill>
                  <a:schemeClr val="tx1"/>
                </a:solidFill>
                <a:effectLst/>
                <a:latin typeface="+mn-lt"/>
                <a:ea typeface="+mn-ea"/>
                <a:cs typeface="宋体" charset="-122"/>
              </a:rPr>
              <a:t>对这个问题做了一个著名的实验，他从内布拉斯加州和堪萨斯州招募到一批志愿者，随机选择出其中的三百多名，请他们邮寄一个信函。信函的最终目标是米尔格兰姆指定的一名住在波士顿的股票经纪人。由于几乎可以肯定信函不会直接寄到目标，米尔格兰姆就让志愿者把信函发送给他们认为最有可能与目标建立联系的亲友，并要求每一个转寄信函的人都回发一个信件给米尔格兰姆本人。</a:t>
            </a:r>
          </a:p>
          <a:p>
            <a:r>
              <a:rPr lang="zh-CN" altLang="en-US" sz="1200" b="0" i="0" kern="1200" dirty="0">
                <a:solidFill>
                  <a:schemeClr val="tx1"/>
                </a:solidFill>
                <a:effectLst/>
                <a:latin typeface="+mn-lt"/>
                <a:ea typeface="+mn-ea"/>
                <a:cs typeface="宋体" charset="-122"/>
              </a:rPr>
              <a:t>出人意料的是，有六十多封信最终到达了目标股票经济人手中，并且这些信函经过的中间人的数目平均只有</a:t>
            </a:r>
            <a:r>
              <a:rPr lang="en-US" altLang="zh-CN" sz="1200" b="0" i="0" kern="1200" dirty="0">
                <a:solidFill>
                  <a:schemeClr val="tx1"/>
                </a:solidFill>
                <a:effectLst/>
                <a:latin typeface="+mn-lt"/>
                <a:ea typeface="+mn-ea"/>
                <a:cs typeface="宋体" charset="-122"/>
              </a:rPr>
              <a:t>5</a:t>
            </a:r>
            <a:r>
              <a:rPr lang="zh-CN" altLang="en-US" sz="1200" b="0" i="0" kern="1200" dirty="0">
                <a:solidFill>
                  <a:schemeClr val="tx1"/>
                </a:solidFill>
                <a:effectLst/>
                <a:latin typeface="+mn-lt"/>
                <a:ea typeface="+mn-ea"/>
                <a:cs typeface="宋体" charset="-122"/>
              </a:rPr>
              <a:t>个。也就是说，陌生人之间建立联系的最远距离是</a:t>
            </a:r>
            <a:r>
              <a:rPr lang="en-US" altLang="zh-CN" sz="1200" b="0" i="0" kern="1200" dirty="0">
                <a:solidFill>
                  <a:schemeClr val="tx1"/>
                </a:solidFill>
                <a:effectLst/>
                <a:latin typeface="+mn-lt"/>
                <a:ea typeface="+mn-ea"/>
                <a:cs typeface="宋体" charset="-122"/>
              </a:rPr>
              <a:t>6</a:t>
            </a:r>
            <a:r>
              <a:rPr lang="zh-CN" altLang="en-US" sz="1200" b="0" i="0" kern="1200" dirty="0">
                <a:solidFill>
                  <a:schemeClr val="tx1"/>
                </a:solidFill>
                <a:effectLst/>
                <a:latin typeface="+mn-lt"/>
                <a:ea typeface="+mn-ea"/>
                <a:cs typeface="宋体" charset="-122"/>
              </a:rPr>
              <a:t>个人。</a:t>
            </a:r>
          </a:p>
          <a:p>
            <a:endParaRPr lang="en-US" dirty="0"/>
          </a:p>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14</a:t>
            </a:fld>
            <a:endParaRPr lang="zh-CN" altLang="en-US"/>
          </a:p>
        </p:txBody>
      </p:sp>
    </p:spTree>
    <p:extLst>
      <p:ext uri="{BB962C8B-B14F-4D97-AF65-F5344CB8AC3E}">
        <p14:creationId xmlns:p14="http://schemas.microsoft.com/office/powerpoint/2010/main" val="56325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400" dirty="0"/>
              <a:t>1967</a:t>
            </a:r>
            <a:r>
              <a:rPr lang="zh-CN" altLang="zh-CN" sz="1400" dirty="0"/>
              <a:t>年，哈佛大学的社会心理学教授</a:t>
            </a:r>
            <a:r>
              <a:rPr lang="en-US" altLang="zh-CN" sz="1400" dirty="0"/>
              <a:t>Stanley Milgram(1933-1984)</a:t>
            </a:r>
            <a:r>
              <a:rPr lang="zh-CN" altLang="zh-CN" sz="1400" dirty="0"/>
              <a:t>，试图描绘一个连接人与社区的人际关系网络。他发现了</a:t>
            </a:r>
            <a:r>
              <a:rPr lang="en-US" altLang="zh-CN" sz="1400" dirty="0"/>
              <a:t>“</a:t>
            </a:r>
            <a:r>
              <a:rPr lang="zh-CN" altLang="zh-CN" sz="1400" dirty="0"/>
              <a:t>六度分隔</a:t>
            </a:r>
            <a:r>
              <a:rPr lang="en-US" altLang="zh-CN" sz="1400" dirty="0"/>
              <a:t>”(Six Degrees of Separation)</a:t>
            </a:r>
            <a:r>
              <a:rPr lang="zh-CN" altLang="zh-CN" sz="1400" dirty="0"/>
              <a:t>现象。</a:t>
            </a:r>
            <a:r>
              <a:rPr lang="en-US" altLang="zh-CN" sz="1400" dirty="0"/>
              <a:t>“</a:t>
            </a:r>
            <a:r>
              <a:rPr lang="zh-CN" altLang="zh-CN" sz="1400" dirty="0"/>
              <a:t>你和任何一个陌生人之间，所间隔的人不会超过</a:t>
            </a:r>
            <a:r>
              <a:rPr lang="en-US" altLang="zh-CN" sz="1400" dirty="0"/>
              <a:t>6</a:t>
            </a:r>
            <a:r>
              <a:rPr lang="zh-CN" altLang="zh-CN" sz="1400" dirty="0"/>
              <a:t>个。</a:t>
            </a:r>
            <a:endParaRPr lang="en-US" altLang="zh-CN" sz="1400" dirty="0"/>
          </a:p>
          <a:p>
            <a:endParaRPr lang="en-US" dirty="0"/>
          </a:p>
          <a:p>
            <a:r>
              <a:rPr lang="en-US" altLang="zh-CN" sz="1200" b="0" i="0" kern="1200" dirty="0">
                <a:solidFill>
                  <a:schemeClr val="tx1"/>
                </a:solidFill>
                <a:effectLst/>
                <a:latin typeface="+mn-lt"/>
                <a:ea typeface="+mn-ea"/>
                <a:cs typeface="宋体" charset="-122"/>
              </a:rPr>
              <a:t>1967</a:t>
            </a:r>
            <a:r>
              <a:rPr lang="zh-CN" altLang="en-US" sz="1200" b="0" i="0" kern="1200" dirty="0">
                <a:solidFill>
                  <a:schemeClr val="tx1"/>
                </a:solidFill>
                <a:effectLst/>
                <a:latin typeface="+mn-lt"/>
                <a:ea typeface="+mn-ea"/>
                <a:cs typeface="宋体" charset="-122"/>
              </a:rPr>
              <a:t>年，美国哈佛大学社会心理学教授</a:t>
            </a:r>
            <a:r>
              <a:rPr lang="zh-CN" altLang="en-US" sz="1200" b="0" i="0" u="none" strike="noStrike" kern="1200" dirty="0">
                <a:solidFill>
                  <a:schemeClr val="tx1"/>
                </a:solidFill>
                <a:effectLst/>
                <a:latin typeface="+mn-lt"/>
                <a:ea typeface="+mn-ea"/>
                <a:cs typeface="宋体" charset="-122"/>
                <a:hlinkClick r:id="rId3"/>
              </a:rPr>
              <a:t>斯坦利</a:t>
            </a:r>
            <a:r>
              <a:rPr lang="en-US" altLang="zh-CN" sz="1200" b="0" i="0" u="none" strike="noStrike" kern="1200" dirty="0">
                <a:solidFill>
                  <a:schemeClr val="tx1"/>
                </a:solidFill>
                <a:effectLst/>
                <a:latin typeface="+mn-lt"/>
                <a:ea typeface="+mn-ea"/>
                <a:cs typeface="宋体" charset="-122"/>
                <a:hlinkClick r:id="rId3"/>
              </a:rPr>
              <a:t>·</a:t>
            </a:r>
            <a:r>
              <a:rPr lang="zh-CN" altLang="en-US" sz="1200" b="0" i="0" u="none" strike="noStrike" kern="1200" dirty="0">
                <a:solidFill>
                  <a:schemeClr val="tx1"/>
                </a:solidFill>
                <a:effectLst/>
                <a:latin typeface="+mn-lt"/>
                <a:ea typeface="+mn-ea"/>
                <a:cs typeface="宋体" charset="-122"/>
                <a:hlinkClick r:id="rId3"/>
              </a:rPr>
              <a:t>米尔格兰姆</a:t>
            </a:r>
            <a:r>
              <a:rPr lang="zh-CN" altLang="en-US" sz="1200" b="0" i="0" kern="1200" dirty="0">
                <a:solidFill>
                  <a:schemeClr val="tx1"/>
                </a:solidFill>
                <a:effectLst/>
                <a:latin typeface="+mn-lt"/>
                <a:ea typeface="+mn-ea"/>
                <a:cs typeface="宋体" charset="-122"/>
              </a:rPr>
              <a:t>对这个问题做了一个著名的实验，他从内布拉斯加州和堪萨斯州招募到一批志愿者，随机选择出其中的三百多名，请他们邮寄一个信函。信函的最终目标是米尔格兰姆指定的一名住在波士顿的股票经纪人。由于几乎可以肯定信函不会直接寄到目标，米尔格兰姆就让志愿者把信函发送给他们认为最有可能与目标建立联系的亲友，并要求每一个转寄信函的人都回发一个信件给米尔格兰姆本人。</a:t>
            </a:r>
          </a:p>
          <a:p>
            <a:r>
              <a:rPr lang="zh-CN" altLang="en-US" sz="1200" b="0" i="0" kern="1200" dirty="0">
                <a:solidFill>
                  <a:schemeClr val="tx1"/>
                </a:solidFill>
                <a:effectLst/>
                <a:latin typeface="+mn-lt"/>
                <a:ea typeface="+mn-ea"/>
                <a:cs typeface="宋体" charset="-122"/>
              </a:rPr>
              <a:t>出人意料的是，有六十多封信最终到达了目标股票经济人手中，并且这些信函经过的中间人的数目平均只有</a:t>
            </a:r>
            <a:r>
              <a:rPr lang="en-US" altLang="zh-CN" sz="1200" b="0" i="0" kern="1200" dirty="0">
                <a:solidFill>
                  <a:schemeClr val="tx1"/>
                </a:solidFill>
                <a:effectLst/>
                <a:latin typeface="+mn-lt"/>
                <a:ea typeface="+mn-ea"/>
                <a:cs typeface="宋体" charset="-122"/>
              </a:rPr>
              <a:t>5</a:t>
            </a:r>
            <a:r>
              <a:rPr lang="zh-CN" altLang="en-US" sz="1200" b="0" i="0" kern="1200" dirty="0">
                <a:solidFill>
                  <a:schemeClr val="tx1"/>
                </a:solidFill>
                <a:effectLst/>
                <a:latin typeface="+mn-lt"/>
                <a:ea typeface="+mn-ea"/>
                <a:cs typeface="宋体" charset="-122"/>
              </a:rPr>
              <a:t>个。也就是说，陌生人之间建立联系的最远距离是</a:t>
            </a:r>
            <a:r>
              <a:rPr lang="en-US" altLang="zh-CN" sz="1200" b="0" i="0" kern="1200" dirty="0">
                <a:solidFill>
                  <a:schemeClr val="tx1"/>
                </a:solidFill>
                <a:effectLst/>
                <a:latin typeface="+mn-lt"/>
                <a:ea typeface="+mn-ea"/>
                <a:cs typeface="宋体" charset="-122"/>
              </a:rPr>
              <a:t>6</a:t>
            </a:r>
            <a:r>
              <a:rPr lang="zh-CN" altLang="en-US" sz="1200" b="0" i="0" kern="1200" dirty="0">
                <a:solidFill>
                  <a:schemeClr val="tx1"/>
                </a:solidFill>
                <a:effectLst/>
                <a:latin typeface="+mn-lt"/>
                <a:ea typeface="+mn-ea"/>
                <a:cs typeface="宋体" charset="-122"/>
              </a:rPr>
              <a:t>个人。</a:t>
            </a:r>
          </a:p>
          <a:p>
            <a:endParaRPr lang="en-US" dirty="0"/>
          </a:p>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17</a:t>
            </a:fld>
            <a:endParaRPr lang="zh-CN" altLang="en-US"/>
          </a:p>
        </p:txBody>
      </p:sp>
    </p:spTree>
    <p:extLst>
      <p:ext uri="{BB962C8B-B14F-4D97-AF65-F5344CB8AC3E}">
        <p14:creationId xmlns:p14="http://schemas.microsoft.com/office/powerpoint/2010/main" val="1488619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19</a:t>
            </a:fld>
            <a:endParaRPr lang="zh-CN" altLang="en-US" dirty="0"/>
          </a:p>
        </p:txBody>
      </p:sp>
    </p:spTree>
    <p:extLst>
      <p:ext uri="{BB962C8B-B14F-4D97-AF65-F5344CB8AC3E}">
        <p14:creationId xmlns:p14="http://schemas.microsoft.com/office/powerpoint/2010/main" val="2852196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21</a:t>
            </a:fld>
            <a:endParaRPr lang="zh-CN" altLang="en-US"/>
          </a:p>
        </p:txBody>
      </p:sp>
    </p:spTree>
    <p:extLst>
      <p:ext uri="{BB962C8B-B14F-4D97-AF65-F5344CB8AC3E}">
        <p14:creationId xmlns:p14="http://schemas.microsoft.com/office/powerpoint/2010/main" val="167469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23</a:t>
            </a:fld>
            <a:endParaRPr lang="zh-CN" altLang="en-US"/>
          </a:p>
        </p:txBody>
      </p:sp>
    </p:spTree>
    <p:extLst>
      <p:ext uri="{BB962C8B-B14F-4D97-AF65-F5344CB8AC3E}">
        <p14:creationId xmlns:p14="http://schemas.microsoft.com/office/powerpoint/2010/main" val="751082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8C9DCC3-69D3-4019-8DFA-EB11D31BE37F}" type="slidenum">
              <a:rPr kumimoji="0" lang="zh-CN" altLang="en-US" sz="13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zh-CN" altLang="en-US" sz="13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32673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2022/9/23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矩形 6"/>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2022/9/23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2022/9/23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
        <p:nvSpPr>
          <p:cNvPr id="2" name="矩形 1"/>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85054" y="0"/>
            <a:ext cx="1064467" cy="963887"/>
          </a:xfrm>
          <a:prstGeom prst="rect">
            <a:avLst/>
          </a:prstGeom>
        </p:spPr>
      </p:pic>
    </p:spTree>
  </p:cSld>
  <p:clrMapOvr>
    <a:masterClrMapping/>
  </p:clrMapOvr>
  <p:transition spd="slow">
    <p:cover dir="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40696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659DB23-6790-422F-8834-662C2ACBB650}" type="datetimeFigureOut">
              <a:rPr lang="zh-CN" altLang="en-US" smtClean="0"/>
              <a:t>2022/9/23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E114B6-5941-4097-A8ED-1EBB28A95EA2}" type="slidenum">
              <a:rPr lang="zh-CN" altLang="en-US" smtClean="0"/>
              <a:t>‹#›</a:t>
            </a:fld>
            <a:endParaRPr lang="zh-CN" altLang="en-US"/>
          </a:p>
        </p:txBody>
      </p:sp>
    </p:spTree>
    <p:extLst>
      <p:ext uri="{BB962C8B-B14F-4D97-AF65-F5344CB8AC3E}">
        <p14:creationId xmlns:p14="http://schemas.microsoft.com/office/powerpoint/2010/main" val="20474322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659DB23-6790-422F-8834-662C2ACBB650}" type="datetimeFigureOut">
              <a:rPr lang="zh-CN" altLang="en-US" smtClean="0"/>
              <a:t>2022/9/23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E114B6-5941-4097-A8ED-1EBB28A95EA2}" type="slidenum">
              <a:rPr lang="zh-CN" altLang="en-US" smtClean="0"/>
              <a:t>‹#›</a:t>
            </a:fld>
            <a:endParaRPr lang="zh-CN" altLang="en-US"/>
          </a:p>
        </p:txBody>
      </p:sp>
    </p:spTree>
    <p:extLst>
      <p:ext uri="{BB962C8B-B14F-4D97-AF65-F5344CB8AC3E}">
        <p14:creationId xmlns:p14="http://schemas.microsoft.com/office/powerpoint/2010/main" val="21283245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659DB23-6790-422F-8834-662C2ACBB650}" type="datetimeFigureOut">
              <a:rPr lang="zh-CN" altLang="en-US" smtClean="0"/>
              <a:t>2022/9/23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E114B6-5941-4097-A8ED-1EBB28A95EA2}" type="slidenum">
              <a:rPr lang="zh-CN" altLang="en-US" smtClean="0"/>
              <a:t>‹#›</a:t>
            </a:fld>
            <a:endParaRPr lang="zh-CN" altLang="en-US"/>
          </a:p>
        </p:txBody>
      </p:sp>
    </p:spTree>
    <p:extLst>
      <p:ext uri="{BB962C8B-B14F-4D97-AF65-F5344CB8AC3E}">
        <p14:creationId xmlns:p14="http://schemas.microsoft.com/office/powerpoint/2010/main" val="828053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498872"/>
          </a:xfrm>
        </p:spPr>
        <p:txBody>
          <a:bodyPr>
            <a:no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819150"/>
            <a:ext cx="8229600" cy="3937000"/>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a:xfrm>
            <a:off x="8734426" y="4482306"/>
            <a:ext cx="409574" cy="273844"/>
          </a:xfrm>
        </p:spPr>
        <p:txBody>
          <a:bodyPr/>
          <a:lstStyle/>
          <a:p>
            <a:fld id="{E1BEBC7A-FD02-486B-81B5-A845787C689C}" type="slidenum">
              <a:rPr lang="zh-CN" altLang="en-US" smtClean="0"/>
              <a:t>‹#›</a:t>
            </a:fld>
            <a:endParaRPr lang="zh-CN" altLang="en-US"/>
          </a:p>
        </p:txBody>
      </p:sp>
      <p:sp>
        <p:nvSpPr>
          <p:cNvPr id="7" name="椭圆 6"/>
          <p:cNvSpPr/>
          <p:nvPr userDrawn="1"/>
        </p:nvSpPr>
        <p:spPr>
          <a:xfrm>
            <a:off x="646880" y="2689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8"/>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8"/>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659DB23-6790-422F-8834-662C2ACBB650}" type="datetimeFigureOut">
              <a:rPr lang="zh-CN" altLang="en-US" smtClean="0"/>
              <a:t>2022/9/23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2E114B6-5941-4097-A8ED-1EBB28A95EA2}" type="slidenum">
              <a:rPr lang="zh-CN" altLang="en-US" smtClean="0"/>
              <a:t>‹#›</a:t>
            </a:fld>
            <a:endParaRPr lang="zh-CN" altLang="en-US"/>
          </a:p>
        </p:txBody>
      </p:sp>
    </p:spTree>
    <p:extLst>
      <p:ext uri="{BB962C8B-B14F-4D97-AF65-F5344CB8AC3E}">
        <p14:creationId xmlns:p14="http://schemas.microsoft.com/office/powerpoint/2010/main" val="1145428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1"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659DB23-6790-422F-8834-662C2ACBB650}" type="datetimeFigureOut">
              <a:rPr lang="zh-CN" altLang="en-US" smtClean="0"/>
              <a:t>2022/9/23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2E114B6-5941-4097-A8ED-1EBB28A95EA2}" type="slidenum">
              <a:rPr lang="zh-CN" altLang="en-US" smtClean="0"/>
              <a:t>‹#›</a:t>
            </a:fld>
            <a:endParaRPr lang="zh-CN" altLang="en-US"/>
          </a:p>
        </p:txBody>
      </p:sp>
    </p:spTree>
    <p:extLst>
      <p:ext uri="{BB962C8B-B14F-4D97-AF65-F5344CB8AC3E}">
        <p14:creationId xmlns:p14="http://schemas.microsoft.com/office/powerpoint/2010/main" val="1445609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659DB23-6790-422F-8834-662C2ACBB650}" type="datetimeFigureOut">
              <a:rPr lang="zh-CN" altLang="en-US" smtClean="0"/>
              <a:t>2022/9/23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2E114B6-5941-4097-A8ED-1EBB28A95EA2}" type="slidenum">
              <a:rPr lang="zh-CN" altLang="en-US" smtClean="0"/>
              <a:t>‹#›</a:t>
            </a:fld>
            <a:endParaRPr lang="zh-CN" altLang="en-US"/>
          </a:p>
        </p:txBody>
      </p:sp>
    </p:spTree>
    <p:extLst>
      <p:ext uri="{BB962C8B-B14F-4D97-AF65-F5344CB8AC3E}">
        <p14:creationId xmlns:p14="http://schemas.microsoft.com/office/powerpoint/2010/main" val="36520235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882942"/>
            <a:ext cx="2057400" cy="273844"/>
          </a:xfrm>
        </p:spPr>
        <p:txBody>
          <a:bodyPr/>
          <a:lstStyle/>
          <a:p>
            <a:fld id="{5659DB23-6790-422F-8834-662C2ACBB650}" type="datetimeFigureOut">
              <a:rPr lang="zh-CN" altLang="en-US" smtClean="0"/>
              <a:t>2022/9/23</a:t>
            </a:fld>
            <a:endParaRPr lang="zh-CN" altLang="en-US"/>
          </a:p>
        </p:txBody>
      </p:sp>
      <p:sp>
        <p:nvSpPr>
          <p:cNvPr id="3" name="Footer Placeholder 2"/>
          <p:cNvSpPr>
            <a:spLocks noGrp="1"/>
          </p:cNvSpPr>
          <p:nvPr>
            <p:ph type="ftr" sz="quarter" idx="11"/>
          </p:nvPr>
        </p:nvSpPr>
        <p:spPr>
          <a:xfrm>
            <a:off x="3028950" y="4882942"/>
            <a:ext cx="3086100" cy="273844"/>
          </a:xfrm>
        </p:spPr>
        <p:txBody>
          <a:bodyPr/>
          <a:lstStyle/>
          <a:p>
            <a:endParaRPr lang="zh-CN" altLang="en-US"/>
          </a:p>
        </p:txBody>
      </p:sp>
      <p:sp>
        <p:nvSpPr>
          <p:cNvPr id="4" name="Slide Number Placeholder 3"/>
          <p:cNvSpPr>
            <a:spLocks noGrp="1"/>
          </p:cNvSpPr>
          <p:nvPr>
            <p:ph type="sldNum" sz="quarter" idx="12"/>
          </p:nvPr>
        </p:nvSpPr>
        <p:spPr>
          <a:xfrm>
            <a:off x="6457950" y="4882942"/>
            <a:ext cx="2057400" cy="273844"/>
          </a:xfrm>
        </p:spPr>
        <p:txBody>
          <a:bodyPr/>
          <a:lstStyle/>
          <a:p>
            <a:fld id="{72E114B6-5941-4097-A8ED-1EBB28A95EA2}" type="slidenum">
              <a:rPr lang="zh-CN" altLang="en-US" smtClean="0"/>
              <a:t>‹#›</a:t>
            </a:fld>
            <a:endParaRPr lang="zh-CN" altLang="en-US"/>
          </a:p>
        </p:txBody>
      </p:sp>
    </p:spTree>
    <p:extLst>
      <p:ext uri="{BB962C8B-B14F-4D97-AF65-F5344CB8AC3E}">
        <p14:creationId xmlns:p14="http://schemas.microsoft.com/office/powerpoint/2010/main" val="10669070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70"/>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659DB23-6790-422F-8834-662C2ACBB650}" type="datetimeFigureOut">
              <a:rPr lang="zh-CN" altLang="en-US" smtClean="0"/>
              <a:t>2022/9/23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2E114B6-5941-4097-A8ED-1EBB28A95EA2}" type="slidenum">
              <a:rPr lang="zh-CN" altLang="en-US" smtClean="0"/>
              <a:t>‹#›</a:t>
            </a:fld>
            <a:endParaRPr lang="zh-CN" altLang="en-US"/>
          </a:p>
        </p:txBody>
      </p:sp>
    </p:spTree>
    <p:extLst>
      <p:ext uri="{BB962C8B-B14F-4D97-AF65-F5344CB8AC3E}">
        <p14:creationId xmlns:p14="http://schemas.microsoft.com/office/powerpoint/2010/main" val="34927796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659DB23-6790-422F-8834-662C2ACBB650}" type="datetimeFigureOut">
              <a:rPr lang="zh-CN" altLang="en-US" smtClean="0"/>
              <a:t>2022/9/23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2E114B6-5941-4097-A8ED-1EBB28A95EA2}" type="slidenum">
              <a:rPr lang="zh-CN" altLang="en-US" smtClean="0"/>
              <a:t>‹#›</a:t>
            </a:fld>
            <a:endParaRPr lang="zh-CN" altLang="en-US"/>
          </a:p>
        </p:txBody>
      </p:sp>
    </p:spTree>
    <p:extLst>
      <p:ext uri="{BB962C8B-B14F-4D97-AF65-F5344CB8AC3E}">
        <p14:creationId xmlns:p14="http://schemas.microsoft.com/office/powerpoint/2010/main" val="31712388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659DB23-6790-422F-8834-662C2ACBB650}" type="datetimeFigureOut">
              <a:rPr lang="zh-CN" altLang="en-US" smtClean="0"/>
              <a:t>2022/9/23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E114B6-5941-4097-A8ED-1EBB28A95EA2}" type="slidenum">
              <a:rPr lang="zh-CN" altLang="en-US" smtClean="0"/>
              <a:t>‹#›</a:t>
            </a:fld>
            <a:endParaRPr lang="zh-CN" altLang="en-US"/>
          </a:p>
        </p:txBody>
      </p:sp>
    </p:spTree>
    <p:extLst>
      <p:ext uri="{BB962C8B-B14F-4D97-AF65-F5344CB8AC3E}">
        <p14:creationId xmlns:p14="http://schemas.microsoft.com/office/powerpoint/2010/main" val="34908613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3"/>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1" y="273843"/>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659DB23-6790-422F-8834-662C2ACBB650}" type="datetimeFigureOut">
              <a:rPr lang="zh-CN" altLang="en-US" smtClean="0"/>
              <a:t>2022/9/23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E114B6-5941-4097-A8ED-1EBB28A95EA2}" type="slidenum">
              <a:rPr lang="zh-CN" altLang="en-US" smtClean="0"/>
              <a:t>‹#›</a:t>
            </a:fld>
            <a:endParaRPr lang="zh-CN" altLang="en-US"/>
          </a:p>
        </p:txBody>
      </p:sp>
    </p:spTree>
    <p:extLst>
      <p:ext uri="{BB962C8B-B14F-4D97-AF65-F5344CB8AC3E}">
        <p14:creationId xmlns:p14="http://schemas.microsoft.com/office/powerpoint/2010/main" val="4055169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2022/9/23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2022/9/23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t>2022/9/23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t>2022/9/23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t>2022/9/23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2022/9/23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2022/9/23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cSld>
  <p:clrMapOvr>
    <a:masterClrMapping/>
  </p:clrMapOvr>
  <p:transition spd="slow">
    <p:pull/>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jpeg"/><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theme" Target="../theme/theme2.xml"/><Relationship Id="rId13" Type="http://schemas.openxmlformats.org/officeDocument/2006/relationships/image" Target="../media/image3.png"/><Relationship Id="rId14" Type="http://schemas.openxmlformats.org/officeDocument/2006/relationships/image" Target="../media/image4.png"/><Relationship Id="rId15" Type="http://schemas.openxmlformats.org/officeDocument/2006/relationships/image" Target="../media/image5.png"/><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t>2022/9/23</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pic>
        <p:nvPicPr>
          <p:cNvPr id="7" name="图片 6"/>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085054" y="0"/>
            <a:ext cx="1064467" cy="963887"/>
          </a:xfrm>
          <a:prstGeom prst="rect">
            <a:avLst/>
          </a:prstGeom>
        </p:spPr>
      </p:pic>
      <p:sp>
        <p:nvSpPr>
          <p:cNvPr id="8" name="矩形 7"/>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slow">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ACD5E52C-8779-4993-ADC1-576F1EBE701B}"/>
              </a:ext>
            </a:extLst>
          </p:cNvPr>
          <p:cNvPicPr>
            <a:picLocks noChangeAspect="1"/>
          </p:cNvPicPr>
          <p:nvPr userDrawn="1"/>
        </p:nvPicPr>
        <p:blipFill>
          <a:blip r:embed="rId13"/>
          <a:stretch>
            <a:fillRect/>
          </a:stretch>
        </p:blipFill>
        <p:spPr>
          <a:xfrm>
            <a:off x="1" y="0"/>
            <a:ext cx="9143999" cy="5137303"/>
          </a:xfrm>
          <a:prstGeom prst="rect">
            <a:avLst/>
          </a:prstGeom>
        </p:spPr>
      </p:pic>
      <p:pic>
        <p:nvPicPr>
          <p:cNvPr id="7" name="图片 6">
            <a:extLst>
              <a:ext uri="{FF2B5EF4-FFF2-40B4-BE49-F238E27FC236}">
                <a16:creationId xmlns:a16="http://schemas.microsoft.com/office/drawing/2014/main" xmlns="" id="{9335902B-337B-493C-A73D-AB20DFC96859}"/>
              </a:ext>
            </a:extLst>
          </p:cNvPr>
          <p:cNvPicPr>
            <a:picLocks noChangeAspect="1"/>
          </p:cNvPicPr>
          <p:nvPr userDrawn="1"/>
        </p:nvPicPr>
        <p:blipFill>
          <a:blip r:embed="rId14"/>
          <a:stretch>
            <a:fillRect/>
          </a:stretch>
        </p:blipFill>
        <p:spPr>
          <a:xfrm flipV="1">
            <a:off x="-49576" y="691042"/>
            <a:ext cx="9243152" cy="34289"/>
          </a:xfrm>
          <a:prstGeom prst="rect">
            <a:avLst/>
          </a:prstGeom>
        </p:spPr>
      </p:pic>
      <p:sp>
        <p:nvSpPr>
          <p:cNvPr id="2" name="Title Placeholder 1"/>
          <p:cNvSpPr>
            <a:spLocks noGrp="1"/>
          </p:cNvSpPr>
          <p:nvPr>
            <p:ph type="title"/>
          </p:nvPr>
        </p:nvSpPr>
        <p:spPr>
          <a:xfrm>
            <a:off x="628650" y="79000"/>
            <a:ext cx="8317046" cy="48632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851053"/>
            <a:ext cx="8317046" cy="390823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4882942"/>
            <a:ext cx="20574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659DB23-6790-422F-8834-662C2ACBB650}" type="datetimeFigureOut">
              <a:rPr lang="zh-CN" altLang="en-US" smtClean="0"/>
              <a:t>2022/9/23</a:t>
            </a:fld>
            <a:endParaRPr lang="zh-CN" altLang="en-US"/>
          </a:p>
        </p:txBody>
      </p:sp>
      <p:sp>
        <p:nvSpPr>
          <p:cNvPr id="5" name="Footer Placeholder 4"/>
          <p:cNvSpPr>
            <a:spLocks noGrp="1"/>
          </p:cNvSpPr>
          <p:nvPr>
            <p:ph type="ftr" sz="quarter" idx="3"/>
          </p:nvPr>
        </p:nvSpPr>
        <p:spPr>
          <a:xfrm>
            <a:off x="3028950" y="4882942"/>
            <a:ext cx="30861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882942"/>
            <a:ext cx="2057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2E114B6-5941-4097-A8ED-1EBB28A95EA2}" type="slidenum">
              <a:rPr lang="zh-CN" altLang="en-US" smtClean="0"/>
              <a:t>‹#›</a:t>
            </a:fld>
            <a:endParaRPr lang="zh-CN" altLang="en-US"/>
          </a:p>
        </p:txBody>
      </p:sp>
      <p:pic>
        <p:nvPicPr>
          <p:cNvPr id="8" name="图片 7">
            <a:extLst>
              <a:ext uri="{FF2B5EF4-FFF2-40B4-BE49-F238E27FC236}">
                <a16:creationId xmlns:a16="http://schemas.microsoft.com/office/drawing/2014/main" xmlns="" id="{663A5B7A-32FD-4458-82DD-19CCF2EAF059}"/>
              </a:ext>
            </a:extLst>
          </p:cNvPr>
          <p:cNvPicPr>
            <a:picLocks noChangeAspect="1"/>
          </p:cNvPicPr>
          <p:nvPr userDrawn="1"/>
        </p:nvPicPr>
        <p:blipFill>
          <a:blip r:embed="rId15"/>
          <a:stretch>
            <a:fillRect/>
          </a:stretch>
        </p:blipFill>
        <p:spPr>
          <a:xfrm>
            <a:off x="0" y="541613"/>
            <a:ext cx="9144000" cy="129065"/>
          </a:xfrm>
          <a:prstGeom prst="rect">
            <a:avLst/>
          </a:prstGeom>
        </p:spPr>
      </p:pic>
      <p:sp>
        <p:nvSpPr>
          <p:cNvPr id="10" name="矩形 9">
            <a:extLst>
              <a:ext uri="{FF2B5EF4-FFF2-40B4-BE49-F238E27FC236}">
                <a16:creationId xmlns:a16="http://schemas.microsoft.com/office/drawing/2014/main" xmlns="" id="{FFBDA079-4EFE-4818-B23F-B5B4748BF1EE}"/>
              </a:ext>
            </a:extLst>
          </p:cNvPr>
          <p:cNvSpPr/>
          <p:nvPr userDrawn="1"/>
        </p:nvSpPr>
        <p:spPr>
          <a:xfrm>
            <a:off x="251984" y="79000"/>
            <a:ext cx="178363" cy="3836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15708590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3600" kern="1200">
          <a:solidFill>
            <a:schemeClr val="tx1"/>
          </a:solidFill>
          <a:latin typeface="华文中宋" panose="02010600040101010101" pitchFamily="2" charset="-122"/>
          <a:ea typeface="华文中宋" panose="02010600040101010101" pitchFamily="2" charset="-122"/>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华文中宋" panose="02010600040101010101" pitchFamily="2" charset="-122"/>
          <a:ea typeface="华文中宋" panose="0201060004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华文仿宋" panose="02010600040101010101" pitchFamily="2" charset="-122"/>
          <a:ea typeface="华文仿宋" panose="0201060004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6.png"/><Relationship Id="rId5" Type="http://schemas.microsoft.com/office/2007/relationships/hdphoto" Target="../media/hdphoto1.wdp"/><Relationship Id="rId6" Type="http://schemas.openxmlformats.org/officeDocument/2006/relationships/image" Target="../media/image7.png"/><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hyperlink" Target="mailto:jamietang@ruc.edu.cn" TargetMode="External"/><Relationship Id="rId5" Type="http://schemas.openxmlformats.org/officeDocument/2006/relationships/hyperlink" Target="mailto:shanxiaohan@ruc.edu.cn" TargetMode="External"/><Relationship Id="rId6"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hyperlink" Target="mailto:fanj@ruc.edu.c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 Id="rId3"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 Id="rId3"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3.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hyperlink" Target="http://www.dxy.cn/topic/in-depthview/201106/index.htm" TargetMode="External"/><Relationship Id="rId1" Type="http://schemas.openxmlformats.org/officeDocument/2006/relationships/slideLayout" Target="../slideLayouts/slideLayout2.xml"/><Relationship Id="rId2" Type="http://schemas.openxmlformats.org/officeDocument/2006/relationships/image" Target="../media/image56.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jpeg"/><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9" Type="http://schemas.openxmlformats.org/officeDocument/2006/relationships/image" Target="../media/image77.png"/><Relationship Id="rId10" Type="http://schemas.openxmlformats.org/officeDocument/2006/relationships/image" Target="../media/image78.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79.GIF"/></Relationships>
</file>

<file path=ppt/slides/_rels/slide59.xml.rels><?xml version="1.0" encoding="UTF-8" standalone="yes"?>
<Relationships xmlns="http://schemas.openxmlformats.org/package/2006/relationships"><Relationship Id="rId3" Type="http://schemas.openxmlformats.org/officeDocument/2006/relationships/hyperlink" Target="https://git.ruc.edu.cn/data-science/ita" TargetMode="External"/><Relationship Id="rId4" Type="http://schemas.openxmlformats.org/officeDocument/2006/relationships/hyperlink" Target="https://datahub.ruc.edu.cn/" TargetMode="External"/><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hyperlink" Target="http://obe.ruc.edu.cn/"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059145"/>
            <a:ext cx="9144000" cy="854123"/>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103" name="Picture 2" descr="C:\Users\Administrator\Desktop\微立体创业计划\001.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2825941" y="158700"/>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91057" y="27073"/>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3" name="圆角矩形 22"/>
          <p:cNvSpPr/>
          <p:nvPr/>
        </p:nvSpPr>
        <p:spPr>
          <a:xfrm>
            <a:off x="2349113" y="3309842"/>
            <a:ext cx="3919063" cy="409134"/>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grpSp>
        <p:nvGrpSpPr>
          <p:cNvPr id="25" name="Group 91"/>
          <p:cNvGrpSpPr/>
          <p:nvPr/>
        </p:nvGrpSpPr>
        <p:grpSpPr bwMode="auto">
          <a:xfrm>
            <a:off x="1822357" y="3309841"/>
            <a:ext cx="390552" cy="616758"/>
            <a:chOff x="936" y="1480"/>
            <a:chExt cx="1589" cy="2510"/>
          </a:xfrm>
        </p:grpSpPr>
        <p:grpSp>
          <p:nvGrpSpPr>
            <p:cNvPr id="26" name="组合 33"/>
            <p:cNvGrpSpPr/>
            <p:nvPr/>
          </p:nvGrpSpPr>
          <p:grpSpPr bwMode="auto">
            <a:xfrm>
              <a:off x="985" y="1583"/>
              <a:ext cx="1441" cy="2407"/>
              <a:chOff x="1754168" y="3653262"/>
              <a:chExt cx="1857599" cy="3107815"/>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mj-lt"/>
                  <a:ea typeface="方正超粗黑简体" panose="03000509000000000000" pitchFamily="65"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mj-lt"/>
                  <a:ea typeface="方正超粗黑简体" panose="03000509000000000000" pitchFamily="65" charset="-122"/>
                </a:endParaRPr>
              </a:p>
            </p:txBody>
          </p:sp>
          <p:sp>
            <p:nvSpPr>
              <p:cNvPr id="34" name="矩形 33"/>
              <p:cNvSpPr/>
              <p:nvPr/>
            </p:nvSpPr>
            <p:spPr>
              <a:xfrm>
                <a:off x="2196990" y="4093185"/>
                <a:ext cx="968886" cy="2667892"/>
              </a:xfrm>
              <a:prstGeom prst="rect">
                <a:avLst/>
              </a:prstGeom>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700" b="1">
                  <a:solidFill>
                    <a:srgbClr val="CA0098"/>
                  </a:solidFill>
                  <a:latin typeface="微软雅黑" panose="020B0503020204020204" pitchFamily="34" charset="-122"/>
                  <a:ea typeface="微软雅黑" panose="020B0503020204020204" pitchFamily="34" charset="-122"/>
                </a:endParaRPr>
              </a:p>
            </p:txBody>
          </p:sp>
        </p:grpSp>
        <p:grpSp>
          <p:nvGrpSpPr>
            <p:cNvPr id="27" name="组合 4"/>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sp>
        <p:nvSpPr>
          <p:cNvPr id="2" name="TextBox 1"/>
          <p:cNvSpPr txBox="1"/>
          <p:nvPr/>
        </p:nvSpPr>
        <p:spPr>
          <a:xfrm>
            <a:off x="122153" y="2169137"/>
            <a:ext cx="8945065" cy="584747"/>
          </a:xfrm>
          <a:prstGeom prst="rect">
            <a:avLst/>
          </a:prstGeom>
          <a:noFill/>
        </p:spPr>
        <p:txBody>
          <a:bodyPr wrap="square" lIns="91413" tIns="45706" rIns="91413" bIns="45706"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a:t>
            </a:r>
            <a:r>
              <a:rPr lang="zh-CN" altLang="en-US" sz="3200" b="1" dirty="0">
                <a:solidFill>
                  <a:schemeClr val="bg1"/>
                </a:solidFill>
                <a:latin typeface="微软雅黑" panose="020B0503020204020204" pitchFamily="34" charset="-122"/>
                <a:ea typeface="微软雅黑" panose="020B0503020204020204" pitchFamily="34" charset="-122"/>
              </a:rPr>
              <a:t>互联网与文本分析</a:t>
            </a:r>
            <a:r>
              <a:rPr lang="en-US" altLang="zh-CN" sz="3200" b="1" dirty="0">
                <a:solidFill>
                  <a:schemeClr val="bg1"/>
                </a:solidFill>
                <a:latin typeface="微软雅黑" panose="020B0503020204020204" pitchFamily="34" charset="-122"/>
                <a:ea typeface="微软雅黑" panose="020B0503020204020204" pitchFamily="34" charset="-122"/>
              </a:rPr>
              <a:t>》</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7" name="Rectangle 3"/>
          <p:cNvSpPr txBox="1">
            <a:spLocks noChangeArrowheads="1"/>
          </p:cNvSpPr>
          <p:nvPr/>
        </p:nvSpPr>
        <p:spPr bwMode="auto">
          <a:xfrm>
            <a:off x="1692275" y="3359299"/>
            <a:ext cx="5256213" cy="285750"/>
          </a:xfrm>
          <a:prstGeom prst="rect">
            <a:avLst/>
          </a:prstGeom>
          <a:noFill/>
          <a:ln w="9525">
            <a:noFill/>
            <a:miter lim="800000"/>
          </a:ln>
        </p:spPr>
        <p:txBody>
          <a:bodyPr/>
          <a:lstStyle/>
          <a:p>
            <a:pPr algn="ctr">
              <a:lnSpc>
                <a:spcPct val="80000"/>
              </a:lnSpc>
              <a:spcBef>
                <a:spcPct val="20000"/>
              </a:spcBef>
              <a:buSzPct val="100000"/>
              <a:defRPr/>
            </a:pPr>
            <a:r>
              <a:rPr kumimoji="1" lang="zh-CN" altLang="en-US" b="1" kern="0" dirty="0">
                <a:solidFill>
                  <a:schemeClr val="bg1"/>
                </a:solidFill>
                <a:latin typeface="Times-Roman" charset="0"/>
                <a:ea typeface="隶书" panose="02010509060101010101" pitchFamily="49" charset="-122"/>
              </a:rPr>
              <a:t>范</a:t>
            </a:r>
            <a:r>
              <a:rPr kumimoji="1" lang="zh-CN" altLang="en-US" b="1" kern="0" dirty="0" smtClean="0">
                <a:solidFill>
                  <a:schemeClr val="bg1"/>
                </a:solidFill>
                <a:latin typeface="Times-Roman" charset="0"/>
                <a:ea typeface="隶书" panose="02010509060101010101" pitchFamily="49" charset="-122"/>
              </a:rPr>
              <a:t>举 教授         </a:t>
            </a:r>
            <a:r>
              <a:rPr kumimoji="1" lang="en-US" altLang="zh-CN" b="1" kern="0" dirty="0" err="1">
                <a:solidFill>
                  <a:schemeClr val="bg1"/>
                </a:solidFill>
                <a:latin typeface="Times-Roman" charset="0"/>
                <a:ea typeface="隶书" panose="02010509060101010101" pitchFamily="49" charset="-122"/>
              </a:rPr>
              <a:t>fanj@ruc.edu.cn</a:t>
            </a:r>
            <a:endParaRPr kumimoji="1" lang="en-US" altLang="zh-CN" b="1" kern="0" dirty="0">
              <a:solidFill>
                <a:schemeClr val="bg1"/>
              </a:solidFill>
              <a:latin typeface="Times-Roman" charset="0"/>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这种转变带来了</a:t>
            </a:r>
            <a:r>
              <a:rPr lang="en-US" altLang="zh-CN" dirty="0"/>
              <a:t>……</a:t>
            </a:r>
            <a:endParaRPr lang="en-US" dirty="0"/>
          </a:p>
        </p:txBody>
      </p:sp>
      <p:sp>
        <p:nvSpPr>
          <p:cNvPr id="3" name="Content Placeholder 2"/>
          <p:cNvSpPr>
            <a:spLocks noGrp="1"/>
          </p:cNvSpPr>
          <p:nvPr>
            <p:ph idx="1"/>
          </p:nvPr>
        </p:nvSpPr>
        <p:spPr/>
        <p:txBody>
          <a:bodyPr/>
          <a:lstStyle/>
          <a:p>
            <a:r>
              <a:rPr lang="zh-CN" altLang="en-US" dirty="0"/>
              <a:t>新的研究范式</a:t>
            </a:r>
            <a:endParaRPr lang="en-US" altLang="zh-CN" dirty="0"/>
          </a:p>
          <a:p>
            <a:r>
              <a:rPr lang="zh-CN" altLang="en-US" dirty="0"/>
              <a:t>数据驱动的社会科学 </a:t>
            </a:r>
            <a:r>
              <a:rPr lang="en-US" altLang="zh-CN" dirty="0"/>
              <a:t>Data-Driven Social Science</a:t>
            </a:r>
          </a:p>
          <a:p>
            <a:pPr lvl="1"/>
            <a:r>
              <a:rPr lang="zh-CN" altLang="en-US" dirty="0"/>
              <a:t>从海量数据挖掘中理解社会现象的有价知识</a:t>
            </a:r>
          </a:p>
          <a:p>
            <a:pPr lvl="1"/>
            <a:r>
              <a:rPr lang="zh-CN" altLang="en-US" dirty="0"/>
              <a:t>综合应用社会科学和计算技术解释社会现象</a:t>
            </a:r>
          </a:p>
          <a:p>
            <a:pPr lvl="1"/>
            <a:r>
              <a:rPr lang="zh-CN" altLang="en-US" dirty="0"/>
              <a:t>应用导向的研究</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3294"/>
          <a:stretch/>
        </p:blipFill>
        <p:spPr>
          <a:xfrm>
            <a:off x="3687483" y="2519126"/>
            <a:ext cx="5147599" cy="2107285"/>
          </a:xfrm>
          <a:prstGeom prst="rect">
            <a:avLst/>
          </a:prstGeom>
        </p:spPr>
      </p:pic>
      <p:sp>
        <p:nvSpPr>
          <p:cNvPr id="8" name="Rectangle 7"/>
          <p:cNvSpPr/>
          <p:nvPr/>
        </p:nvSpPr>
        <p:spPr>
          <a:xfrm>
            <a:off x="444845" y="2834104"/>
            <a:ext cx="3180855" cy="1477328"/>
          </a:xfrm>
          <a:prstGeom prst="rect">
            <a:avLst/>
          </a:prstGeom>
        </p:spPr>
        <p:txBody>
          <a:bodyPr wrap="square">
            <a:spAutoFit/>
          </a:bodyPr>
          <a:lstStyle/>
          <a:p>
            <a:r>
              <a:rPr lang="en-US"/>
              <a:t>A field is emerging that leverages the capacity to </a:t>
            </a:r>
            <a:r>
              <a:rPr lang="en-US">
                <a:solidFill>
                  <a:srgbClr val="0000CC"/>
                </a:solidFill>
              </a:rPr>
              <a:t>collect and analyze data at a scale </a:t>
            </a:r>
            <a:r>
              <a:rPr lang="en-US"/>
              <a:t>that may reveal </a:t>
            </a:r>
            <a:r>
              <a:rPr lang="en-US">
                <a:solidFill>
                  <a:srgbClr val="0000CC"/>
                </a:solidFill>
              </a:rPr>
              <a:t>patterns of individual and group behaviors.</a:t>
            </a:r>
            <a:endParaRPr lang="en-US"/>
          </a:p>
        </p:txBody>
      </p:sp>
    </p:spTree>
    <p:extLst>
      <p:ext uri="{BB962C8B-B14F-4D97-AF65-F5344CB8AC3E}">
        <p14:creationId xmlns:p14="http://schemas.microsoft.com/office/powerpoint/2010/main" val="2122261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谁在做数据驱动的社会科学</a:t>
            </a:r>
            <a:endParaRPr lang="en-US" dirty="0"/>
          </a:p>
        </p:txBody>
      </p:sp>
      <p:sp>
        <p:nvSpPr>
          <p:cNvPr id="3" name="Content Placeholder 2"/>
          <p:cNvSpPr>
            <a:spLocks noGrp="1"/>
          </p:cNvSpPr>
          <p:nvPr>
            <p:ph idx="1"/>
          </p:nvPr>
        </p:nvSpPr>
        <p:spPr/>
        <p:txBody>
          <a:bodyPr/>
          <a:lstStyle/>
          <a:p>
            <a:r>
              <a:rPr lang="en-US" altLang="zh-CN" dirty="0"/>
              <a:t>2016</a:t>
            </a:r>
            <a:r>
              <a:rPr lang="zh-CN" altLang="en-US" dirty="0"/>
              <a:t>年</a:t>
            </a:r>
            <a:r>
              <a:rPr lang="en-US" altLang="zh-CN" dirty="0"/>
              <a:t>SAGE</a:t>
            </a:r>
            <a:r>
              <a:rPr lang="zh-CN" altLang="en-US" dirty="0"/>
              <a:t>发布白皮书</a:t>
            </a:r>
            <a:r>
              <a:rPr lang="en-US" altLang="zh-CN" dirty="0"/>
              <a:t>Who is doing computational social science? Trends in big data research</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16" y="1562547"/>
            <a:ext cx="4128163" cy="3078187"/>
          </a:xfrm>
          <a:prstGeom prst="rect">
            <a:avLst/>
          </a:prstGeom>
        </p:spPr>
      </p:pic>
      <p:sp>
        <p:nvSpPr>
          <p:cNvPr id="7" name="Rectangle 6"/>
          <p:cNvSpPr/>
          <p:nvPr/>
        </p:nvSpPr>
        <p:spPr>
          <a:xfrm>
            <a:off x="845661" y="4610485"/>
            <a:ext cx="4135118" cy="230832"/>
          </a:xfrm>
          <a:prstGeom prst="rect">
            <a:avLst/>
          </a:prstGeom>
        </p:spPr>
        <p:txBody>
          <a:bodyPr wrap="square">
            <a:spAutoFit/>
          </a:bodyPr>
          <a:lstStyle/>
          <a:p>
            <a:r>
              <a:rPr lang="en-US" sz="900" dirty="0">
                <a:solidFill>
                  <a:schemeClr val="tx1">
                    <a:lumMod val="75000"/>
                    <a:lumOff val="25000"/>
                  </a:schemeClr>
                </a:solidFill>
              </a:rPr>
              <a:t>Source: https://</a:t>
            </a:r>
            <a:r>
              <a:rPr lang="en-US" sz="900" dirty="0" err="1">
                <a:solidFill>
                  <a:schemeClr val="tx1">
                    <a:lumMod val="75000"/>
                    <a:lumOff val="25000"/>
                  </a:schemeClr>
                </a:solidFill>
              </a:rPr>
              <a:t>us.sagepub.com</a:t>
            </a:r>
            <a:r>
              <a:rPr lang="en-US" sz="900" dirty="0">
                <a:solidFill>
                  <a:schemeClr val="tx1">
                    <a:lumMod val="75000"/>
                    <a:lumOff val="25000"/>
                  </a:schemeClr>
                </a:solidFill>
              </a:rPr>
              <a:t>/sites/default/ files/</a:t>
            </a:r>
            <a:r>
              <a:rPr lang="en-US" sz="900" dirty="0" err="1">
                <a:solidFill>
                  <a:schemeClr val="tx1">
                    <a:lumMod val="75000"/>
                    <a:lumOff val="25000"/>
                  </a:schemeClr>
                </a:solidFill>
              </a:rPr>
              <a:t>CompSocSci.pdf</a:t>
            </a:r>
            <a:endParaRPr lang="en-US" sz="900" dirty="0">
              <a:solidFill>
                <a:schemeClr val="tx1">
                  <a:lumMod val="75000"/>
                  <a:lumOff val="25000"/>
                </a:schemeClr>
              </a:solidFill>
            </a:endParaRPr>
          </a:p>
        </p:txBody>
      </p:sp>
      <p:sp>
        <p:nvSpPr>
          <p:cNvPr id="8" name="Rectangle 7"/>
          <p:cNvSpPr/>
          <p:nvPr/>
        </p:nvSpPr>
        <p:spPr>
          <a:xfrm>
            <a:off x="1480489" y="2156199"/>
            <a:ext cx="1944216" cy="10801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Line Callout 1 8"/>
          <p:cNvSpPr/>
          <p:nvPr/>
        </p:nvSpPr>
        <p:spPr>
          <a:xfrm>
            <a:off x="5376195" y="1709611"/>
            <a:ext cx="2268252" cy="756084"/>
          </a:xfrm>
          <a:prstGeom prst="borderCallout1">
            <a:avLst>
              <a:gd name="adj1" fmla="val 25965"/>
              <a:gd name="adj2" fmla="val -7646"/>
              <a:gd name="adj3" fmla="val 87762"/>
              <a:gd name="adj4" fmla="val -3489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Management</a:t>
            </a:r>
            <a:r>
              <a:rPr lang="zh-CN" altLang="en-US" dirty="0"/>
              <a:t> </a:t>
            </a:r>
            <a:r>
              <a:rPr lang="en-US" altLang="zh-CN" dirty="0"/>
              <a:t>&amp;</a:t>
            </a:r>
            <a:r>
              <a:rPr lang="zh-CN" altLang="en-US" dirty="0"/>
              <a:t> </a:t>
            </a:r>
            <a:r>
              <a:rPr lang="en-US" altLang="zh-CN" dirty="0"/>
              <a:t>Business</a:t>
            </a:r>
            <a:r>
              <a:rPr lang="zh-CN" altLang="en-US" dirty="0"/>
              <a:t> </a:t>
            </a:r>
            <a:r>
              <a:rPr lang="en-US" altLang="zh-CN" dirty="0"/>
              <a:t>Studies</a:t>
            </a:r>
            <a:endParaRPr lang="en-US" dirty="0"/>
          </a:p>
        </p:txBody>
      </p:sp>
    </p:spTree>
    <p:extLst>
      <p:ext uri="{BB962C8B-B14F-4D97-AF65-F5344CB8AC3E}">
        <p14:creationId xmlns:p14="http://schemas.microsoft.com/office/powerpoint/2010/main" val="1438280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传统数据收集的局限性</a:t>
            </a:r>
            <a:endParaRPr lang="en-US" dirty="0"/>
          </a:p>
        </p:txBody>
      </p:sp>
      <p:sp>
        <p:nvSpPr>
          <p:cNvPr id="3" name="Content Placeholder 2"/>
          <p:cNvSpPr>
            <a:spLocks noGrp="1"/>
          </p:cNvSpPr>
          <p:nvPr>
            <p:ph idx="1"/>
          </p:nvPr>
        </p:nvSpPr>
        <p:spPr/>
        <p:txBody>
          <a:bodyPr/>
          <a:lstStyle/>
          <a:p>
            <a:r>
              <a:rPr lang="zh-CN" altLang="en-US" sz="2100" dirty="0"/>
              <a:t>规模小：大多数研究基于</a:t>
            </a:r>
            <a:r>
              <a:rPr lang="zh-CN" altLang="en-US" sz="2100" dirty="0">
                <a:solidFill>
                  <a:srgbClr val="0000CC"/>
                </a:solidFill>
              </a:rPr>
              <a:t>小规模</a:t>
            </a:r>
            <a:r>
              <a:rPr lang="zh-CN" altLang="en-US" sz="2100" dirty="0"/>
              <a:t>数据样本</a:t>
            </a:r>
            <a:endParaRPr lang="en-US" altLang="zh-CN" sz="2100" dirty="0"/>
          </a:p>
          <a:p>
            <a:pPr lvl="1"/>
            <a:r>
              <a:rPr lang="zh-CN" altLang="en-US" dirty="0"/>
              <a:t>举例：六度分隔理论（</a:t>
            </a:r>
            <a:r>
              <a:rPr lang="en-US" altLang="zh-CN" dirty="0"/>
              <a:t>Six Degrees of Separation</a:t>
            </a:r>
            <a:r>
              <a:rPr lang="zh-CN" altLang="en-US" dirty="0"/>
              <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223" y="2319187"/>
            <a:ext cx="3318326" cy="239053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739" y="1681226"/>
            <a:ext cx="2106234" cy="3074924"/>
          </a:xfrm>
          <a:prstGeom prst="rect">
            <a:avLst/>
          </a:prstGeom>
        </p:spPr>
      </p:pic>
      <p:sp>
        <p:nvSpPr>
          <p:cNvPr id="6" name="Rectangle 5"/>
          <p:cNvSpPr/>
          <p:nvPr/>
        </p:nvSpPr>
        <p:spPr>
          <a:xfrm>
            <a:off x="4662754" y="1681226"/>
            <a:ext cx="3015145" cy="646331"/>
          </a:xfrm>
          <a:prstGeom prst="rect">
            <a:avLst/>
          </a:prstGeom>
        </p:spPr>
        <p:txBody>
          <a:bodyPr wrap="square">
            <a:spAutoFit/>
          </a:bodyPr>
          <a:lstStyle/>
          <a:p>
            <a:r>
              <a:rPr lang="zh-CN" altLang="en-US" dirty="0">
                <a:solidFill>
                  <a:srgbClr val="0000CC"/>
                </a:solidFill>
                <a:latin typeface="STZhongsong" charset="-122"/>
                <a:ea typeface="STZhongsong" charset="-122"/>
                <a:cs typeface="STZhongsong" charset="-122"/>
              </a:rPr>
              <a:t>“在这个世界上，任意两个人之间，只隔着</a:t>
            </a:r>
            <a:r>
              <a:rPr lang="zh-CN" altLang="en-US" dirty="0">
                <a:solidFill>
                  <a:srgbClr val="C00000"/>
                </a:solidFill>
                <a:latin typeface="STZhongsong" charset="-122"/>
                <a:ea typeface="STZhongsong" charset="-122"/>
                <a:cs typeface="STZhongsong" charset="-122"/>
              </a:rPr>
              <a:t>六个人</a:t>
            </a:r>
            <a:r>
              <a:rPr lang="zh-CN" altLang="en-US" dirty="0">
                <a:solidFill>
                  <a:srgbClr val="0000CC"/>
                </a:solidFill>
                <a:latin typeface="STZhongsong" charset="-122"/>
                <a:ea typeface="STZhongsong" charset="-122"/>
                <a:cs typeface="STZhongsong" charset="-122"/>
              </a:rPr>
              <a:t>”</a:t>
            </a:r>
            <a:endParaRPr lang="en-US" dirty="0">
              <a:solidFill>
                <a:srgbClr val="0000CC"/>
              </a:solidFill>
              <a:latin typeface="STZhongsong" charset="-122"/>
              <a:ea typeface="STZhongsong" charset="-122"/>
              <a:cs typeface="STZhongsong" charset="-122"/>
            </a:endParaRPr>
          </a:p>
        </p:txBody>
      </p:sp>
    </p:spTree>
    <p:extLst>
      <p:ext uri="{BB962C8B-B14F-4D97-AF65-F5344CB8AC3E}">
        <p14:creationId xmlns:p14="http://schemas.microsoft.com/office/powerpoint/2010/main" val="78110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数据驱动社会科学的数据优势</a:t>
            </a:r>
            <a:endParaRPr lang="en-US" dirty="0"/>
          </a:p>
        </p:txBody>
      </p:sp>
      <p:sp>
        <p:nvSpPr>
          <p:cNvPr id="3" name="Content Placeholder 2"/>
          <p:cNvSpPr>
            <a:spLocks noGrp="1"/>
          </p:cNvSpPr>
          <p:nvPr>
            <p:ph idx="1"/>
          </p:nvPr>
        </p:nvSpPr>
        <p:spPr/>
        <p:txBody>
          <a:bodyPr/>
          <a:lstStyle/>
          <a:p>
            <a:r>
              <a:rPr lang="zh-CN" altLang="en-US" dirty="0"/>
              <a:t>收集大规模的个体</a:t>
            </a:r>
            <a:r>
              <a:rPr lang="en-US" altLang="zh-CN" dirty="0"/>
              <a:t>/</a:t>
            </a:r>
            <a:r>
              <a:rPr lang="zh-CN" altLang="en-US" dirty="0"/>
              <a:t>群体行为数据</a:t>
            </a:r>
            <a:endParaRPr lang="en-US" altLang="zh-CN"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200" y="1286144"/>
            <a:ext cx="6219806" cy="3100674"/>
          </a:xfrm>
          <a:prstGeom prst="rect">
            <a:avLst/>
          </a:prstGeom>
        </p:spPr>
      </p:pic>
      <p:sp>
        <p:nvSpPr>
          <p:cNvPr id="5" name="Rectangle 4"/>
          <p:cNvSpPr/>
          <p:nvPr/>
        </p:nvSpPr>
        <p:spPr>
          <a:xfrm>
            <a:off x="2058687" y="4386818"/>
            <a:ext cx="5535234" cy="369332"/>
          </a:xfrm>
          <a:prstGeom prst="rect">
            <a:avLst/>
          </a:prstGeom>
        </p:spPr>
        <p:txBody>
          <a:bodyPr wrap="square">
            <a:spAutoFit/>
          </a:bodyPr>
          <a:lstStyle/>
          <a:p>
            <a:r>
              <a:rPr lang="en-US" b="1" dirty="0">
                <a:solidFill>
                  <a:srgbClr val="0000CC"/>
                </a:solidFill>
                <a:latin typeface="Corbel" charset="0"/>
              </a:rPr>
              <a:t>4-degrees of separation</a:t>
            </a:r>
            <a:r>
              <a:rPr lang="en-US" sz="1350" b="1" dirty="0">
                <a:solidFill>
                  <a:srgbClr val="7C7C7C"/>
                </a:solidFill>
                <a:latin typeface="Corbel" charset="0"/>
              </a:rPr>
              <a:t> </a:t>
            </a:r>
            <a:r>
              <a:rPr lang="en-US" sz="1200" b="1" dirty="0">
                <a:solidFill>
                  <a:srgbClr val="7C7C7C"/>
                </a:solidFill>
                <a:latin typeface="Corbel" charset="0"/>
              </a:rPr>
              <a:t>[</a:t>
            </a:r>
            <a:r>
              <a:rPr lang="en-US" sz="1200" b="1" dirty="0" err="1">
                <a:solidFill>
                  <a:srgbClr val="7C7C7C"/>
                </a:solidFill>
                <a:latin typeface="Corbel" charset="0"/>
              </a:rPr>
              <a:t>Backstrom</a:t>
            </a:r>
            <a:r>
              <a:rPr lang="en-US" sz="1200" b="1" dirty="0">
                <a:solidFill>
                  <a:srgbClr val="7C7C7C"/>
                </a:solidFill>
                <a:latin typeface="Corbel" charset="0"/>
              </a:rPr>
              <a:t>-</a:t>
            </a:r>
            <a:r>
              <a:rPr lang="en-US" sz="1200" b="1" dirty="0" err="1">
                <a:solidFill>
                  <a:srgbClr val="7C7C7C"/>
                </a:solidFill>
                <a:latin typeface="Corbel" charset="0"/>
              </a:rPr>
              <a:t>Boldi</a:t>
            </a:r>
            <a:r>
              <a:rPr lang="en-US" sz="1200" b="1" dirty="0">
                <a:solidFill>
                  <a:srgbClr val="7C7C7C"/>
                </a:solidFill>
                <a:latin typeface="Corbel" charset="0"/>
              </a:rPr>
              <a:t>-Rosa-</a:t>
            </a:r>
            <a:r>
              <a:rPr lang="en-US" sz="1200" b="1" dirty="0" err="1">
                <a:solidFill>
                  <a:srgbClr val="7C7C7C"/>
                </a:solidFill>
                <a:latin typeface="Corbel" charset="0"/>
              </a:rPr>
              <a:t>Ugander</a:t>
            </a:r>
            <a:r>
              <a:rPr lang="en-US" sz="1200" b="1" dirty="0">
                <a:solidFill>
                  <a:srgbClr val="7C7C7C"/>
                </a:solidFill>
                <a:latin typeface="Corbel" charset="0"/>
              </a:rPr>
              <a:t>-</a:t>
            </a:r>
            <a:r>
              <a:rPr lang="en-US" sz="1200" b="1" dirty="0" err="1">
                <a:solidFill>
                  <a:srgbClr val="7C7C7C"/>
                </a:solidFill>
                <a:latin typeface="Corbel" charset="0"/>
              </a:rPr>
              <a:t>Vigna</a:t>
            </a:r>
            <a:r>
              <a:rPr lang="en-US" sz="1200" b="1" dirty="0">
                <a:solidFill>
                  <a:srgbClr val="7C7C7C"/>
                </a:solidFill>
                <a:latin typeface="Corbel" charset="0"/>
              </a:rPr>
              <a:t>, 2011] </a:t>
            </a:r>
            <a:endParaRPr lang="en-US" sz="1350" dirty="0"/>
          </a:p>
        </p:txBody>
      </p:sp>
    </p:spTree>
    <p:extLst>
      <p:ext uri="{BB962C8B-B14F-4D97-AF65-F5344CB8AC3E}">
        <p14:creationId xmlns:p14="http://schemas.microsoft.com/office/powerpoint/2010/main" val="801533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传统数据收集的局限性</a:t>
            </a:r>
            <a:endParaRPr lang="en-US" dirty="0"/>
          </a:p>
        </p:txBody>
      </p:sp>
      <p:sp>
        <p:nvSpPr>
          <p:cNvPr id="3" name="Content Placeholder 2"/>
          <p:cNvSpPr>
            <a:spLocks noGrp="1"/>
          </p:cNvSpPr>
          <p:nvPr>
            <p:ph idx="1"/>
          </p:nvPr>
        </p:nvSpPr>
        <p:spPr/>
        <p:txBody>
          <a:bodyPr/>
          <a:lstStyle/>
          <a:p>
            <a:r>
              <a:rPr lang="zh-CN" altLang="en-US" sz="2100" dirty="0"/>
              <a:t>有偏差：大多数研究基于</a:t>
            </a:r>
            <a:r>
              <a:rPr lang="zh-CN" altLang="en-US" sz="2100" dirty="0">
                <a:solidFill>
                  <a:srgbClr val="0000CC"/>
                </a:solidFill>
              </a:rPr>
              <a:t>自我报告</a:t>
            </a:r>
            <a:r>
              <a:rPr lang="zh-CN" altLang="en-US" sz="2100" dirty="0"/>
              <a:t>式数据</a:t>
            </a:r>
            <a:endParaRPr lang="en-US" altLang="zh-CN" sz="2100" dirty="0"/>
          </a:p>
          <a:p>
            <a:pPr lvl="1"/>
            <a:r>
              <a:rPr lang="zh-CN" altLang="en-US" dirty="0"/>
              <a:t>举例：性别研究（</a:t>
            </a:r>
            <a:r>
              <a:rPr lang="en-US" altLang="zh-CN" dirty="0"/>
              <a:t>Gender</a:t>
            </a:r>
            <a:r>
              <a:rPr lang="zh-CN" altLang="en-US" dirty="0"/>
              <a:t> </a:t>
            </a:r>
            <a:r>
              <a:rPr lang="en-US" altLang="zh-CN" dirty="0"/>
              <a:t>Study</a:t>
            </a:r>
            <a:r>
              <a:rPr lang="zh-CN" altLang="en-US" dirty="0"/>
              <a:t>）</a:t>
            </a:r>
            <a:endParaRPr lang="en-US" dirty="0"/>
          </a:p>
        </p:txBody>
      </p:sp>
      <p:sp>
        <p:nvSpPr>
          <p:cNvPr id="7" name="Rectangle 6"/>
          <p:cNvSpPr/>
          <p:nvPr/>
        </p:nvSpPr>
        <p:spPr>
          <a:xfrm>
            <a:off x="4665870" y="1734571"/>
            <a:ext cx="3015145" cy="646331"/>
          </a:xfrm>
          <a:prstGeom prst="rect">
            <a:avLst/>
          </a:prstGeom>
        </p:spPr>
        <p:txBody>
          <a:bodyPr wrap="square">
            <a:spAutoFit/>
          </a:bodyPr>
          <a:lstStyle/>
          <a:p>
            <a:r>
              <a:rPr lang="zh-CN" altLang="en-US" dirty="0">
                <a:solidFill>
                  <a:srgbClr val="0000CC"/>
                </a:solidFill>
                <a:latin typeface="STZhongsong" charset="-122"/>
                <a:ea typeface="STZhongsong" charset="-122"/>
                <a:cs typeface="STZhongsong" charset="-122"/>
              </a:rPr>
              <a:t>不同性别之间对于配偶的期待存在着显著差异</a:t>
            </a:r>
            <a:endParaRPr lang="en-US" dirty="0">
              <a:solidFill>
                <a:srgbClr val="0000CC"/>
              </a:solidFill>
              <a:latin typeface="STZhongsong" charset="-122"/>
              <a:ea typeface="STZhongsong" charset="-122"/>
              <a:cs typeface="STZhongsong" charset="-122"/>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269" y="1598645"/>
            <a:ext cx="2058675" cy="3157505"/>
          </a:xfrm>
          <a:prstGeom prst="rect">
            <a:avLst/>
          </a:prstGeom>
        </p:spPr>
      </p:pic>
      <p:sp>
        <p:nvSpPr>
          <p:cNvPr id="9" name="Rectangle 8"/>
          <p:cNvSpPr/>
          <p:nvPr/>
        </p:nvSpPr>
        <p:spPr>
          <a:xfrm>
            <a:off x="4665870" y="2555394"/>
            <a:ext cx="3015145" cy="369332"/>
          </a:xfrm>
          <a:prstGeom prst="rect">
            <a:avLst/>
          </a:prstGeom>
        </p:spPr>
        <p:txBody>
          <a:bodyPr wrap="square">
            <a:spAutoFit/>
          </a:bodyPr>
          <a:lstStyle/>
          <a:p>
            <a:pPr algn="ctr"/>
            <a:r>
              <a:rPr lang="zh-CN" altLang="en-US" dirty="0">
                <a:latin typeface="STZhongsong" charset="-122"/>
                <a:ea typeface="STZhongsong" charset="-122"/>
                <a:cs typeface="STZhongsong" charset="-122"/>
              </a:rPr>
              <a:t>我的年龄 </a:t>
            </a:r>
            <a:r>
              <a:rPr lang="en-US" altLang="zh-CN" dirty="0">
                <a:latin typeface="STZhongsong" charset="-122"/>
                <a:ea typeface="STZhongsong" charset="-122"/>
                <a:cs typeface="STZhongsong" charset="-122"/>
              </a:rPr>
              <a:t>vs.</a:t>
            </a:r>
            <a:r>
              <a:rPr lang="zh-CN" altLang="en-US" dirty="0">
                <a:latin typeface="STZhongsong" charset="-122"/>
                <a:ea typeface="STZhongsong" charset="-122"/>
                <a:cs typeface="STZhongsong" charset="-122"/>
              </a:rPr>
              <a:t> 配偶年龄</a:t>
            </a:r>
            <a:endParaRPr lang="en-US" dirty="0">
              <a:latin typeface="STZhongsong" charset="-122"/>
              <a:ea typeface="STZhongsong" charset="-122"/>
              <a:cs typeface="STZhongsong" charset="-122"/>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4330" y="2976709"/>
            <a:ext cx="1998222" cy="1533227"/>
          </a:xfrm>
          <a:prstGeom prst="rect">
            <a:avLst/>
          </a:prstGeom>
        </p:spPr>
      </p:pic>
    </p:spTree>
    <p:extLst>
      <p:ext uri="{BB962C8B-B14F-4D97-AF65-F5344CB8AC3E}">
        <p14:creationId xmlns:p14="http://schemas.microsoft.com/office/powerpoint/2010/main" val="48203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数据驱动社会科学的数据优势</a:t>
            </a:r>
            <a:endParaRPr lang="en-US" dirty="0"/>
          </a:p>
        </p:txBody>
      </p:sp>
      <p:sp>
        <p:nvSpPr>
          <p:cNvPr id="3" name="Content Placeholder 2"/>
          <p:cNvSpPr>
            <a:spLocks noGrp="1"/>
          </p:cNvSpPr>
          <p:nvPr>
            <p:ph idx="1"/>
          </p:nvPr>
        </p:nvSpPr>
        <p:spPr/>
        <p:txBody>
          <a:bodyPr/>
          <a:lstStyle/>
          <a:p>
            <a:r>
              <a:rPr lang="zh-CN" altLang="en-US" sz="2100" dirty="0"/>
              <a:t>收集个体自发产生的行为数据</a:t>
            </a:r>
            <a:endParaRPr lang="en-US" altLang="zh-CN" sz="2100" dirty="0"/>
          </a:p>
          <a:p>
            <a:pPr lvl="1"/>
            <a:r>
              <a:rPr lang="zh-CN" altLang="en-US" dirty="0"/>
              <a:t>比如：在线交友网站的数据</a:t>
            </a:r>
            <a:r>
              <a:rPr lang="en-US" altLang="zh-CN" dirty="0"/>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5535" y="1610519"/>
            <a:ext cx="4582617" cy="3024527"/>
          </a:xfrm>
          <a:prstGeom prst="rect">
            <a:avLst/>
          </a:prstGeom>
          <a:ln>
            <a:noFill/>
          </a:ln>
          <a:effectLst>
            <a:softEdge rad="25400"/>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21" y="2259632"/>
            <a:ext cx="1545293" cy="15452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0256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数据驱动社会科学的数据优势</a:t>
            </a:r>
            <a:endParaRPr lang="en-US" dirty="0"/>
          </a:p>
        </p:txBody>
      </p:sp>
      <p:sp>
        <p:nvSpPr>
          <p:cNvPr id="3" name="Content Placeholder 2"/>
          <p:cNvSpPr>
            <a:spLocks noGrp="1"/>
          </p:cNvSpPr>
          <p:nvPr>
            <p:ph idx="1"/>
          </p:nvPr>
        </p:nvSpPr>
        <p:spPr/>
        <p:txBody>
          <a:bodyPr/>
          <a:lstStyle/>
          <a:p>
            <a:r>
              <a:rPr lang="zh-CN" altLang="en-US" sz="2100" dirty="0"/>
              <a:t>收集个体自发产生的行为数据</a:t>
            </a:r>
            <a:endParaRPr lang="en-US" altLang="zh-CN" sz="2100" dirty="0"/>
          </a:p>
          <a:p>
            <a:pPr lvl="1"/>
            <a:r>
              <a:rPr lang="zh-CN" altLang="en-US" dirty="0"/>
              <a:t>比如：在线交友网站的数据</a:t>
            </a:r>
            <a:r>
              <a:rPr lang="en-US" altLang="zh-CN" dirty="0"/>
              <a:t>……</a:t>
            </a: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47964"/>
          <a:stretch/>
        </p:blipFill>
        <p:spPr>
          <a:xfrm>
            <a:off x="1245175" y="1682237"/>
            <a:ext cx="3046760" cy="3073913"/>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6105" y="2059689"/>
            <a:ext cx="765919" cy="1146237"/>
          </a:xfrm>
          <a:prstGeom prst="rect">
            <a:avLst/>
          </a:prstGeom>
        </p:spPr>
      </p:pic>
      <p:grpSp>
        <p:nvGrpSpPr>
          <p:cNvPr id="14" name="Group 13"/>
          <p:cNvGrpSpPr/>
          <p:nvPr/>
        </p:nvGrpSpPr>
        <p:grpSpPr>
          <a:xfrm>
            <a:off x="5272726" y="1682237"/>
            <a:ext cx="2830736" cy="3073913"/>
            <a:chOff x="5275642" y="2427807"/>
            <a:chExt cx="3774315" cy="4098550"/>
          </a:xfrm>
        </p:grpSpPr>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r="51653"/>
            <a:stretch/>
          </p:blipFill>
          <p:spPr>
            <a:xfrm>
              <a:off x="5275642" y="2427807"/>
              <a:ext cx="3774315" cy="409855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2767" y="2977354"/>
              <a:ext cx="1224777" cy="1311783"/>
            </a:xfrm>
            <a:prstGeom prst="rect">
              <a:avLst/>
            </a:prstGeom>
          </p:spPr>
        </p:pic>
      </p:grpSp>
    </p:spTree>
    <p:extLst>
      <p:ext uri="{BB962C8B-B14F-4D97-AF65-F5344CB8AC3E}">
        <p14:creationId xmlns:p14="http://schemas.microsoft.com/office/powerpoint/2010/main" val="65028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传统数据收集的局限性</a:t>
            </a:r>
            <a:endParaRPr lang="en-US" dirty="0"/>
          </a:p>
        </p:txBody>
      </p:sp>
      <p:sp>
        <p:nvSpPr>
          <p:cNvPr id="3" name="Content Placeholder 2"/>
          <p:cNvSpPr>
            <a:spLocks noGrp="1"/>
          </p:cNvSpPr>
          <p:nvPr>
            <p:ph idx="1"/>
          </p:nvPr>
        </p:nvSpPr>
        <p:spPr/>
        <p:txBody>
          <a:bodyPr/>
          <a:lstStyle/>
          <a:p>
            <a:r>
              <a:rPr lang="zh-CN" altLang="en-US" sz="2100" dirty="0"/>
              <a:t>一次性：大多数研究基于</a:t>
            </a:r>
            <a:r>
              <a:rPr lang="zh-CN" altLang="en-US" sz="2100" dirty="0">
                <a:solidFill>
                  <a:srgbClr val="0000CC"/>
                </a:solidFill>
              </a:rPr>
              <a:t>一次性</a:t>
            </a:r>
            <a:r>
              <a:rPr lang="zh-CN" altLang="en-US" sz="2100" dirty="0">
                <a:solidFill>
                  <a:schemeClr val="tx1">
                    <a:lumMod val="75000"/>
                    <a:lumOff val="25000"/>
                  </a:schemeClr>
                </a:solidFill>
              </a:rPr>
              <a:t>的数据收集</a:t>
            </a:r>
            <a:endParaRPr lang="en-US" altLang="zh-CN" sz="2100" dirty="0">
              <a:solidFill>
                <a:schemeClr val="tx1">
                  <a:lumMod val="75000"/>
                  <a:lumOff val="25000"/>
                </a:schemeClr>
              </a:solidFill>
            </a:endParaRPr>
          </a:p>
          <a:p>
            <a:pPr lvl="1"/>
            <a:r>
              <a:rPr lang="zh-CN" altLang="en-US" dirty="0"/>
              <a:t>举例：情绪变化（</a:t>
            </a:r>
            <a:r>
              <a:rPr lang="en-US" altLang="zh-CN" dirty="0"/>
              <a:t>Mood</a:t>
            </a:r>
            <a:r>
              <a:rPr lang="zh-CN" altLang="en-US" dirty="0"/>
              <a:t> </a:t>
            </a:r>
            <a:r>
              <a:rPr lang="en-US" altLang="zh-CN" dirty="0"/>
              <a:t>Vary</a:t>
            </a:r>
            <a:r>
              <a:rPr lang="zh-CN" altLang="en-US" dirty="0"/>
              <a:t>）</a:t>
            </a:r>
            <a:endParaRPr lang="en-US" altLang="zh-CN" dirty="0"/>
          </a:p>
          <a:p>
            <a:pPr lvl="1"/>
            <a:endParaRPr lang="en-US" dirty="0"/>
          </a:p>
        </p:txBody>
      </p:sp>
      <p:sp>
        <p:nvSpPr>
          <p:cNvPr id="11" name="Rectangle 10"/>
          <p:cNvSpPr/>
          <p:nvPr/>
        </p:nvSpPr>
        <p:spPr>
          <a:xfrm>
            <a:off x="4894490" y="1724316"/>
            <a:ext cx="3015145" cy="646331"/>
          </a:xfrm>
          <a:prstGeom prst="rect">
            <a:avLst/>
          </a:prstGeom>
        </p:spPr>
        <p:txBody>
          <a:bodyPr wrap="square">
            <a:spAutoFit/>
          </a:bodyPr>
          <a:lstStyle/>
          <a:p>
            <a:r>
              <a:rPr lang="zh-CN" altLang="en-US" dirty="0">
                <a:solidFill>
                  <a:srgbClr val="0000CC"/>
                </a:solidFill>
                <a:latin typeface="STZhongsong" charset="-122"/>
                <a:ea typeface="STZhongsong" charset="-122"/>
                <a:cs typeface="STZhongsong" charset="-122"/>
              </a:rPr>
              <a:t>人的情绪在一天的不同时刻是会发生变化的</a:t>
            </a:r>
            <a:endParaRPr lang="en-US" dirty="0">
              <a:solidFill>
                <a:srgbClr val="0000CC"/>
              </a:solidFill>
              <a:latin typeface="STZhongsong" charset="-122"/>
              <a:ea typeface="STZhongsong" charset="-122"/>
              <a:cs typeface="STZhongsong" charset="-122"/>
            </a:endParaRPr>
          </a:p>
        </p:txBody>
      </p:sp>
      <p:sp>
        <p:nvSpPr>
          <p:cNvPr id="12" name="Rectangle 11"/>
          <p:cNvSpPr/>
          <p:nvPr/>
        </p:nvSpPr>
        <p:spPr>
          <a:xfrm>
            <a:off x="4885298" y="2534405"/>
            <a:ext cx="3015145" cy="2031325"/>
          </a:xfrm>
          <a:prstGeom prst="rect">
            <a:avLst/>
          </a:prstGeom>
        </p:spPr>
        <p:txBody>
          <a:bodyPr wrap="square">
            <a:spAutoFit/>
          </a:bodyPr>
          <a:lstStyle/>
          <a:p>
            <a:r>
              <a:rPr lang="zh-CN" altLang="en-US" dirty="0">
                <a:latin typeface="STZhongsong" charset="-122"/>
                <a:ea typeface="STZhongsong" charset="-122"/>
                <a:cs typeface="STZhongsong" charset="-122"/>
              </a:rPr>
              <a:t>传统方法：</a:t>
            </a:r>
            <a:endParaRPr lang="en-US" altLang="zh-CN" dirty="0">
              <a:latin typeface="STZhongsong" charset="-122"/>
              <a:ea typeface="STZhongsong" charset="-122"/>
              <a:cs typeface="STZhongsong" charset="-122"/>
            </a:endParaRPr>
          </a:p>
          <a:p>
            <a:pPr marL="257175" indent="-257175">
              <a:buFont typeface="Arial" charset="0"/>
              <a:buChar char="•"/>
            </a:pPr>
            <a:r>
              <a:rPr lang="zh-CN" altLang="en-US" dirty="0">
                <a:latin typeface="STZhongsong" charset="-122"/>
                <a:ea typeface="STZhongsong" charset="-122"/>
                <a:cs typeface="STZhongsong" charset="-122"/>
              </a:rPr>
              <a:t>选定一组人群作为样本</a:t>
            </a:r>
            <a:endParaRPr lang="en-US" altLang="zh-CN" dirty="0">
              <a:latin typeface="STZhongsong" charset="-122"/>
              <a:ea typeface="STZhongsong" charset="-122"/>
              <a:cs typeface="STZhongsong" charset="-122"/>
            </a:endParaRPr>
          </a:p>
          <a:p>
            <a:pPr marL="257175" indent="-257175">
              <a:buFont typeface="Arial" charset="0"/>
              <a:buChar char="•"/>
            </a:pPr>
            <a:r>
              <a:rPr lang="zh-CN" altLang="en-US" dirty="0">
                <a:latin typeface="STZhongsong" charset="-122"/>
                <a:ea typeface="STZhongsong" charset="-122"/>
                <a:cs typeface="STZhongsong" charset="-122"/>
              </a:rPr>
              <a:t>记录他们的情绪变化</a:t>
            </a:r>
            <a:endParaRPr lang="en-US" altLang="zh-CN" dirty="0">
              <a:latin typeface="STZhongsong" charset="-122"/>
              <a:ea typeface="STZhongsong" charset="-122"/>
              <a:cs typeface="STZhongsong" charset="-122"/>
            </a:endParaRPr>
          </a:p>
          <a:p>
            <a:endParaRPr lang="en-US" altLang="zh-CN" dirty="0">
              <a:latin typeface="STZhongsong" charset="-122"/>
              <a:ea typeface="STZhongsong" charset="-122"/>
              <a:cs typeface="STZhongsong" charset="-122"/>
            </a:endParaRPr>
          </a:p>
          <a:p>
            <a:r>
              <a:rPr lang="zh-CN" altLang="en-US" dirty="0">
                <a:latin typeface="STZhongsong" charset="-122"/>
                <a:ea typeface="STZhongsong" charset="-122"/>
                <a:cs typeface="STZhongsong" charset="-122"/>
              </a:rPr>
              <a:t>除了规模小、有偏差之外，如何</a:t>
            </a:r>
            <a:r>
              <a:rPr lang="zh-CN" altLang="en-US" dirty="0">
                <a:solidFill>
                  <a:srgbClr val="C00000"/>
                </a:solidFill>
                <a:latin typeface="STZhongsong" charset="-122"/>
                <a:ea typeface="STZhongsong" charset="-122"/>
                <a:cs typeface="STZhongsong" charset="-122"/>
              </a:rPr>
              <a:t>对人群进行持续观察</a:t>
            </a:r>
            <a:r>
              <a:rPr lang="zh-CN" altLang="en-US" dirty="0">
                <a:latin typeface="STZhongsong" charset="-122"/>
                <a:ea typeface="STZhongsong" charset="-122"/>
                <a:cs typeface="STZhongsong" charset="-122"/>
              </a:rPr>
              <a:t>也成为传统方法的局限性。</a:t>
            </a:r>
            <a:endParaRPr lang="en-US" altLang="zh-CN" dirty="0">
              <a:latin typeface="STZhongsong" charset="-122"/>
              <a:ea typeface="STZhongsong" charset="-122"/>
              <a:cs typeface="STZhongsong" charset="-122"/>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124" y="2916239"/>
            <a:ext cx="2372250" cy="177918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9782" y="1785189"/>
            <a:ext cx="2194173" cy="1070328"/>
          </a:xfrm>
          <a:prstGeom prst="rect">
            <a:avLst/>
          </a:prstGeom>
        </p:spPr>
      </p:pic>
    </p:spTree>
    <p:extLst>
      <p:ext uri="{BB962C8B-B14F-4D97-AF65-F5344CB8AC3E}">
        <p14:creationId xmlns:p14="http://schemas.microsoft.com/office/powerpoint/2010/main" val="1527105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数据驱动社会科学的数据优势</a:t>
            </a:r>
            <a:endParaRPr lang="en-US" dirty="0"/>
          </a:p>
        </p:txBody>
      </p:sp>
      <p:sp>
        <p:nvSpPr>
          <p:cNvPr id="3" name="Content Placeholder 2"/>
          <p:cNvSpPr>
            <a:spLocks noGrp="1"/>
          </p:cNvSpPr>
          <p:nvPr>
            <p:ph idx="1"/>
          </p:nvPr>
        </p:nvSpPr>
        <p:spPr/>
        <p:txBody>
          <a:bodyPr/>
          <a:lstStyle/>
          <a:p>
            <a:r>
              <a:rPr lang="zh-CN" altLang="en-US" sz="2100" dirty="0"/>
              <a:t>收集个体持续产生的行为数据</a:t>
            </a:r>
            <a:endParaRPr lang="en-US" altLang="zh-CN" sz="2100" dirty="0">
              <a:solidFill>
                <a:schemeClr val="tx1">
                  <a:lumMod val="75000"/>
                  <a:lumOff val="25000"/>
                </a:schemeClr>
              </a:solidFill>
            </a:endParaRPr>
          </a:p>
          <a:p>
            <a:pPr lvl="1"/>
            <a:r>
              <a:rPr lang="zh-CN" altLang="en-US" dirty="0"/>
              <a:t>针对用户每天发布的</a:t>
            </a:r>
            <a:r>
              <a:rPr lang="en-US" altLang="zh-CN" dirty="0"/>
              <a:t>Tweets</a:t>
            </a:r>
            <a:r>
              <a:rPr lang="zh-CN" altLang="en-US" dirty="0"/>
              <a:t>进行文本分析</a:t>
            </a:r>
            <a:endParaRPr lang="en-US" altLang="zh-C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187" y="1687799"/>
            <a:ext cx="5381625" cy="3068351"/>
          </a:xfrm>
          <a:prstGeom prst="rect">
            <a:avLst/>
          </a:prstGeom>
        </p:spPr>
      </p:pic>
    </p:spTree>
    <p:extLst>
      <p:ext uri="{BB962C8B-B14F-4D97-AF65-F5344CB8AC3E}">
        <p14:creationId xmlns:p14="http://schemas.microsoft.com/office/powerpoint/2010/main" val="529885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p>
        </p:txBody>
      </p:sp>
      <p:sp>
        <p:nvSpPr>
          <p:cNvPr id="3" name="TextBox 2"/>
          <p:cNvSpPr txBox="1"/>
          <p:nvPr/>
        </p:nvSpPr>
        <p:spPr>
          <a:xfrm>
            <a:off x="492101" y="3053758"/>
            <a:ext cx="2697829" cy="307777"/>
          </a:xfrm>
          <a:prstGeom prst="rect">
            <a:avLst/>
          </a:prstGeom>
          <a:noFill/>
        </p:spPr>
        <p:txBody>
          <a:bodyPr wrap="square" lIns="0" tIns="0" rIns="0" bIns="0" rtlCol="0">
            <a:spAutoFit/>
          </a:bodyPr>
          <a:lstStyle/>
          <a:p>
            <a:pPr algn="ctr"/>
            <a:r>
              <a:rPr lang="zh-CN" altLang="en-US" sz="2000" dirty="0">
                <a:solidFill>
                  <a:schemeClr val="bg1"/>
                </a:solidFill>
                <a:latin typeface="微软雅黑" pitchFamily="34" charset="-122"/>
                <a:ea typeface="微软雅黑" pitchFamily="34" charset="-122"/>
              </a:rPr>
              <a:t>互联网与文本分析</a:t>
            </a: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369893" y="1091396"/>
            <a:ext cx="2539478" cy="1366080"/>
          </a:xfrm>
          <a:prstGeom prst="rect">
            <a:avLst/>
          </a:prstGeom>
          <a:noFill/>
        </p:spPr>
        <p:txBody>
          <a:bodyPr wrap="none" rtlCol="0">
            <a:spAutoFit/>
          </a:bodyPr>
          <a:lstStyle/>
          <a:p>
            <a:pPr>
              <a:lnSpc>
                <a:spcPct val="160000"/>
              </a:lnSpc>
            </a:pPr>
            <a:r>
              <a:rPr lang="en-US" altLang="zh-CN" b="1" dirty="0">
                <a:latin typeface="Microsoft YaHei" panose="020B0503020204020204" pitchFamily="34" charset="-122"/>
                <a:ea typeface="Microsoft YaHei" panose="020B0503020204020204" pitchFamily="34" charset="-122"/>
              </a:rPr>
              <a:t>1.</a:t>
            </a:r>
            <a:r>
              <a:rPr lang="zh-CN" altLang="en-US" b="1" dirty="0">
                <a:latin typeface="Microsoft YaHei" panose="020B0503020204020204" pitchFamily="34" charset="-122"/>
                <a:ea typeface="Microsoft YaHei" panose="020B0503020204020204" pitchFamily="34" charset="-122"/>
              </a:rPr>
              <a:t> 为什么要学这门课</a:t>
            </a:r>
            <a:endParaRPr lang="en-US" altLang="zh-CN" b="1" dirty="0">
              <a:latin typeface="Microsoft YaHei" panose="020B0503020204020204" pitchFamily="34" charset="-122"/>
              <a:ea typeface="Microsoft YaHei" panose="020B0503020204020204" pitchFamily="34" charset="-122"/>
            </a:endParaRPr>
          </a:p>
          <a:p>
            <a:pPr>
              <a:lnSpc>
                <a:spcPct val="160000"/>
              </a:lnSpc>
            </a:pPr>
            <a:r>
              <a:rPr lang="en-US" altLang="zh-CN" b="1" dirty="0">
                <a:solidFill>
                  <a:srgbClr val="C00000"/>
                </a:solidFill>
                <a:latin typeface="Microsoft YaHei" panose="020B0503020204020204" pitchFamily="34" charset="-122"/>
                <a:ea typeface="Microsoft YaHei" panose="020B0503020204020204" pitchFamily="34" charset="-122"/>
              </a:rPr>
              <a:t>2.</a:t>
            </a:r>
            <a:r>
              <a:rPr lang="zh-CN" altLang="en-US" b="1" dirty="0">
                <a:solidFill>
                  <a:srgbClr val="C00000"/>
                </a:solidFill>
                <a:latin typeface="Microsoft YaHei" panose="020B0503020204020204" pitchFamily="34" charset="-122"/>
                <a:ea typeface="Microsoft YaHei" panose="020B0503020204020204" pitchFamily="34" charset="-122"/>
              </a:rPr>
              <a:t> 如何学习这门课</a:t>
            </a:r>
            <a:endParaRPr lang="en-US" altLang="zh-CN" b="1" dirty="0">
              <a:solidFill>
                <a:srgbClr val="C00000"/>
              </a:solidFill>
              <a:latin typeface="Microsoft YaHei" panose="020B0503020204020204" pitchFamily="34" charset="-122"/>
              <a:ea typeface="Microsoft YaHei" panose="020B0503020204020204" pitchFamily="34" charset="-122"/>
            </a:endParaRPr>
          </a:p>
          <a:p>
            <a:pPr>
              <a:lnSpc>
                <a:spcPct val="160000"/>
              </a:lnSpc>
            </a:pPr>
            <a:r>
              <a:rPr lang="en-US" altLang="zh-CN" b="1" dirty="0">
                <a:latin typeface="Microsoft YaHei" panose="020B0503020204020204" pitchFamily="34" charset="-122"/>
                <a:ea typeface="Microsoft YaHei" panose="020B0503020204020204" pitchFamily="34" charset="-122"/>
              </a:rPr>
              <a:t>3.</a:t>
            </a:r>
            <a:r>
              <a:rPr lang="zh-CN" altLang="en-US" b="1" dirty="0">
                <a:latin typeface="Microsoft YaHei" panose="020B0503020204020204" pitchFamily="34" charset="-122"/>
                <a:ea typeface="Microsoft YaHei" panose="020B0503020204020204" pitchFamily="34" charset="-122"/>
              </a:rPr>
              <a:t> 课程安排与考核方式</a:t>
            </a:r>
            <a:endParaRPr lang="en-US" altLang="zh-CN" b="1" dirty="0">
              <a:latin typeface="Microsoft YaHei" panose="020B0503020204020204" pitchFamily="34" charset="-122"/>
              <a:ea typeface="Microsoft YaHei" panose="020B0503020204020204" pitchFamily="34" charset="-122"/>
            </a:endParaRPr>
          </a:p>
        </p:txBody>
      </p:sp>
      <p:sp>
        <p:nvSpPr>
          <p:cNvPr id="24" name="椭圆 23"/>
          <p:cNvSpPr/>
          <p:nvPr/>
        </p:nvSpPr>
        <p:spPr>
          <a:xfrm>
            <a:off x="3937514" y="12545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937514" y="209820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3937514" y="254686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937514" y="170159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3324889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认识一下</a:t>
            </a:r>
            <a:endParaRPr lang="en-US" dirty="0"/>
          </a:p>
        </p:txBody>
      </p:sp>
      <p:sp>
        <p:nvSpPr>
          <p:cNvPr id="12" name="Content Placeholder 11"/>
          <p:cNvSpPr>
            <a:spLocks noGrp="1"/>
          </p:cNvSpPr>
          <p:nvPr>
            <p:ph idx="1"/>
          </p:nvPr>
        </p:nvSpPr>
        <p:spPr>
          <a:xfrm>
            <a:off x="1968500" y="819150"/>
            <a:ext cx="6718300" cy="2089150"/>
          </a:xfrm>
        </p:spPr>
        <p:txBody>
          <a:bodyPr/>
          <a:lstStyle/>
          <a:p>
            <a:r>
              <a:rPr lang="zh-CN" altLang="en-US" sz="2400" dirty="0"/>
              <a:t>任课教师：范举</a:t>
            </a:r>
            <a:endParaRPr lang="en-US" altLang="zh-CN" sz="2400" dirty="0"/>
          </a:p>
          <a:p>
            <a:pPr lvl="1"/>
            <a:r>
              <a:rPr lang="zh-CN" altLang="en-US"/>
              <a:t>信息学院 教授</a:t>
            </a:r>
            <a:endParaRPr lang="en-US" altLang="zh-CN" dirty="0"/>
          </a:p>
          <a:p>
            <a:pPr lvl="1"/>
            <a:r>
              <a:rPr lang="zh-CN" altLang="en-US" dirty="0"/>
              <a:t>清华大学计算机系博士</a:t>
            </a:r>
            <a:endParaRPr lang="en-US" altLang="zh-CN" dirty="0"/>
          </a:p>
          <a:p>
            <a:pPr lvl="1"/>
            <a:r>
              <a:rPr lang="zh-CN" altLang="en-US" dirty="0"/>
              <a:t>新加坡国立大学博士后</a:t>
            </a:r>
            <a:endParaRPr lang="en-US" altLang="zh-CN" dirty="0"/>
          </a:p>
          <a:p>
            <a:pPr lvl="1"/>
            <a:r>
              <a:rPr lang="en-US" altLang="zh-CN" dirty="0">
                <a:hlinkClick r:id="rId2"/>
              </a:rPr>
              <a:t>fanj@ruc.edu.cn</a:t>
            </a:r>
            <a:endParaRPr lang="en-US" altLang="zh-CN" dirty="0"/>
          </a:p>
        </p:txBody>
      </p:sp>
      <p:sp>
        <p:nvSpPr>
          <p:cNvPr id="13" name="Right Brace 12"/>
          <p:cNvSpPr/>
          <p:nvPr/>
        </p:nvSpPr>
        <p:spPr>
          <a:xfrm>
            <a:off x="5267176" y="819150"/>
            <a:ext cx="504056" cy="1758950"/>
          </a:xfrm>
          <a:prstGeom prst="rightBrace">
            <a:avLst>
              <a:gd name="adj1" fmla="val 34666"/>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ectangle 13"/>
          <p:cNvSpPr/>
          <p:nvPr/>
        </p:nvSpPr>
        <p:spPr>
          <a:xfrm>
            <a:off x="5771232" y="778325"/>
            <a:ext cx="2311400" cy="1015663"/>
          </a:xfrm>
          <a:prstGeom prst="rect">
            <a:avLst/>
          </a:prstGeom>
        </p:spPr>
        <p:txBody>
          <a:bodyPr wrap="square">
            <a:spAutoFit/>
          </a:bodyPr>
          <a:lstStyle/>
          <a:p>
            <a:pPr algn="ctr">
              <a:lnSpc>
                <a:spcPct val="150000"/>
              </a:lnSpc>
              <a:defRPr/>
            </a:pPr>
            <a:r>
              <a:rPr lang="zh-CN" altLang="en-US" sz="2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研究方向</a:t>
            </a:r>
            <a:endParaRPr lang="en-US" altLang="zh-CN" sz="2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50000"/>
              </a:lnSpc>
              <a:defRPr/>
            </a:pPr>
            <a:r>
              <a:rPr lang="zh-CN" altLang="en-US"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数据科学与大数据</a:t>
            </a:r>
            <a:endParaRPr lang="en-US" altLang="zh-CN" sz="20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5521" t="10057" r="48195"/>
          <a:stretch>
            <a:fillRect/>
          </a:stretch>
        </p:blipFill>
        <p:spPr>
          <a:xfrm>
            <a:off x="308124" y="625766"/>
            <a:ext cx="1660376" cy="2145717"/>
          </a:xfrm>
          <a:prstGeom prst="rect">
            <a:avLst/>
          </a:prstGeom>
          <a:ln>
            <a:noFill/>
          </a:ln>
          <a:effectLst>
            <a:softEdge rad="25400"/>
          </a:effectLst>
        </p:spPr>
      </p:pic>
      <p:sp>
        <p:nvSpPr>
          <p:cNvPr id="16" name="Content Placeholder 2"/>
          <p:cNvSpPr txBox="1"/>
          <p:nvPr/>
        </p:nvSpPr>
        <p:spPr>
          <a:xfrm>
            <a:off x="457200" y="3022600"/>
            <a:ext cx="8229600" cy="173354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dirty="0"/>
              <a:t>助教团队：在课堂上辅助学生完成</a:t>
            </a:r>
            <a:r>
              <a:rPr lang="zh-CN" altLang="en-US" dirty="0">
                <a:solidFill>
                  <a:srgbClr val="C00000"/>
                </a:solidFill>
              </a:rPr>
              <a:t>实战</a:t>
            </a:r>
            <a:r>
              <a:rPr lang="zh-CN" altLang="en-US" dirty="0"/>
              <a:t>任务</a:t>
            </a:r>
            <a:endParaRPr lang="en-US" altLang="zh-CN" dirty="0"/>
          </a:p>
          <a:p>
            <a:pPr lvl="1"/>
            <a:r>
              <a:rPr lang="zh-CN" altLang="en-US" dirty="0"/>
              <a:t>唐诗韵：经济</a:t>
            </a:r>
            <a:r>
              <a:rPr lang="en-US" altLang="zh-CN" dirty="0"/>
              <a:t>2022</a:t>
            </a:r>
            <a:r>
              <a:rPr lang="zh-CN" altLang="en-US" dirty="0"/>
              <a:t>级直博生</a:t>
            </a:r>
            <a:endParaRPr lang="en-US" altLang="zh-CN" dirty="0"/>
          </a:p>
          <a:p>
            <a:pPr lvl="2"/>
            <a:r>
              <a:rPr lang="hr-HR" altLang="zh-CN" dirty="0">
                <a:hlinkClick r:id="rId4"/>
              </a:rPr>
              <a:t>jamietang@ruc.edu.cn</a:t>
            </a:r>
            <a:endParaRPr lang="hr-HR" altLang="zh-CN" dirty="0"/>
          </a:p>
          <a:p>
            <a:pPr lvl="1"/>
            <a:r>
              <a:rPr lang="zh-CN" altLang="en-US" dirty="0"/>
              <a:t>单晓晗：统计</a:t>
            </a:r>
            <a:r>
              <a:rPr lang="en-US" altLang="zh-CN" dirty="0"/>
              <a:t>2019</a:t>
            </a:r>
            <a:r>
              <a:rPr lang="zh-CN" altLang="en-US" dirty="0"/>
              <a:t>级本科生</a:t>
            </a:r>
            <a:endParaRPr lang="en-US" altLang="zh-CN" dirty="0"/>
          </a:p>
          <a:p>
            <a:pPr lvl="2"/>
            <a:r>
              <a:rPr lang="hr-HR" altLang="zh-CN" dirty="0">
                <a:hlinkClick r:id="rId5"/>
              </a:rPr>
              <a:t>shanxiaohan@ruc.edu.cn</a:t>
            </a:r>
            <a:endParaRPr lang="hr-HR" altLang="zh-CN" dirty="0"/>
          </a:p>
          <a:p>
            <a:pPr lvl="2"/>
            <a:endParaRPr lang="it-IT" altLang="zh-CN" dirty="0"/>
          </a:p>
        </p:txBody>
      </p:sp>
      <p:pic>
        <p:nvPicPr>
          <p:cNvPr id="4" name="Picture 3">
            <a:extLst>
              <a:ext uri="{FF2B5EF4-FFF2-40B4-BE49-F238E27FC236}">
                <a16:creationId xmlns:a16="http://schemas.microsoft.com/office/drawing/2014/main" xmlns="" id="{11D7FFD7-2638-28CC-0BB5-143C9D6D8FF9}"/>
              </a:ext>
            </a:extLst>
          </p:cNvPr>
          <p:cNvPicPr>
            <a:picLocks noChangeAspect="1"/>
          </p:cNvPicPr>
          <p:nvPr/>
        </p:nvPicPr>
        <p:blipFill>
          <a:blip r:embed="rId6"/>
          <a:stretch>
            <a:fillRect/>
          </a:stretch>
        </p:blipFill>
        <p:spPr>
          <a:xfrm>
            <a:off x="5940924" y="1793988"/>
            <a:ext cx="2469151" cy="302207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新的方法</a:t>
            </a:r>
            <a:endParaRPr lang="en-US" dirty="0"/>
          </a:p>
        </p:txBody>
      </p:sp>
      <p:sp>
        <p:nvSpPr>
          <p:cNvPr id="3" name="Content Placeholder 2"/>
          <p:cNvSpPr>
            <a:spLocks noGrp="1"/>
          </p:cNvSpPr>
          <p:nvPr>
            <p:ph idx="1"/>
          </p:nvPr>
        </p:nvSpPr>
        <p:spPr/>
        <p:txBody>
          <a:bodyPr/>
          <a:lstStyle/>
          <a:p>
            <a:r>
              <a:rPr lang="zh-CN" altLang="en-US" dirty="0"/>
              <a:t>计算机</a:t>
            </a:r>
            <a:r>
              <a:rPr lang="en-US" altLang="zh-CN" dirty="0"/>
              <a:t>+</a:t>
            </a:r>
            <a:r>
              <a:rPr lang="zh-CN" altLang="en-US" dirty="0"/>
              <a:t>统计学科带来了</a:t>
            </a:r>
            <a:endParaRPr lang="en-US" dirty="0"/>
          </a:p>
        </p:txBody>
      </p:sp>
      <p:sp>
        <p:nvSpPr>
          <p:cNvPr id="7" name="Content Placeholder 2"/>
          <p:cNvSpPr txBox="1">
            <a:spLocks/>
          </p:cNvSpPr>
          <p:nvPr/>
        </p:nvSpPr>
        <p:spPr>
          <a:xfrm>
            <a:off x="2219325" y="3273828"/>
            <a:ext cx="5624513" cy="1412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950"/>
              <a:t>数据科学是一门新兴学科，它的定义仍在发展</a:t>
            </a:r>
          </a:p>
          <a:p>
            <a:r>
              <a:rPr lang="en-US" altLang="zh-CN" sz="1950"/>
              <a:t>The exact role, background, and skill-set, of a data scientist are still in the process of being defined</a:t>
            </a:r>
          </a:p>
          <a:p>
            <a:pPr lvl="1"/>
            <a:endParaRPr lang="en-US" sz="1950" dirty="0"/>
          </a:p>
        </p:txBody>
      </p:sp>
      <p:sp>
        <p:nvSpPr>
          <p:cNvPr id="8" name="Rectangle 7"/>
          <p:cNvSpPr/>
          <p:nvPr/>
        </p:nvSpPr>
        <p:spPr>
          <a:xfrm>
            <a:off x="1925241" y="1383618"/>
            <a:ext cx="6075759" cy="1627369"/>
          </a:xfrm>
          <a:prstGeom prst="rect">
            <a:avLst/>
          </a:prstGeom>
        </p:spPr>
        <p:txBody>
          <a:bodyPr>
            <a:spAutoFit/>
          </a:bodyPr>
          <a:lstStyle/>
          <a:p>
            <a:pPr algn="ctr">
              <a:spcAft>
                <a:spcPts val="1350"/>
              </a:spcAft>
              <a:defRPr/>
            </a:pPr>
            <a:r>
              <a:rPr lang="zh-CN" altLang="en-US" sz="9975" dirty="0">
                <a:solidFill>
                  <a:srgbClr val="0000CC"/>
                </a:solidFill>
                <a:latin typeface="STZhongsong" charset="-122"/>
                <a:ea typeface="STZhongsong" charset="-122"/>
                <a:cs typeface="STZhongsong" charset="-122"/>
              </a:rPr>
              <a:t>数据科学</a:t>
            </a:r>
          </a:p>
        </p:txBody>
      </p:sp>
    </p:spTree>
    <p:extLst>
      <p:ext uri="{BB962C8B-B14F-4D97-AF65-F5344CB8AC3E}">
        <p14:creationId xmlns:p14="http://schemas.microsoft.com/office/powerpoint/2010/main" val="1556944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新的方法：数据科学</a:t>
            </a:r>
            <a:endParaRPr lang="en-US" dirty="0"/>
          </a:p>
        </p:txBody>
      </p:sp>
      <p:sp>
        <p:nvSpPr>
          <p:cNvPr id="3" name="Content Placeholder 2"/>
          <p:cNvSpPr>
            <a:spLocks noGrp="1"/>
          </p:cNvSpPr>
          <p:nvPr>
            <p:ph idx="1"/>
          </p:nvPr>
        </p:nvSpPr>
        <p:spPr/>
        <p:txBody>
          <a:bodyPr/>
          <a:lstStyle/>
          <a:p>
            <a:r>
              <a:rPr lang="en-US" altLang="zh-CN" sz="2100" dirty="0"/>
              <a:t>2007</a:t>
            </a:r>
            <a:r>
              <a:rPr lang="zh-CN" altLang="en-US" sz="2100" dirty="0"/>
              <a:t>年，图灵奖得主</a:t>
            </a:r>
            <a:r>
              <a:rPr lang="en-US" altLang="zh-CN" sz="2100" dirty="0"/>
              <a:t>Jim Gray</a:t>
            </a:r>
            <a:r>
              <a:rPr lang="zh-CN" altLang="en-US" sz="2100" dirty="0"/>
              <a:t>提出数据密集型科学为科学的第四范式</a:t>
            </a:r>
            <a:endParaRPr lang="en-US" altLang="zh-CN" sz="2100" dirty="0"/>
          </a:p>
          <a:p>
            <a:pPr lvl="1"/>
            <a:r>
              <a:rPr lang="en-US" altLang="zh-CN" sz="1350" dirty="0"/>
              <a:t>Empirical</a:t>
            </a:r>
            <a:r>
              <a:rPr lang="zh-CN" altLang="en-US" sz="1350" dirty="0"/>
              <a:t>（实验科学，实验归纳）</a:t>
            </a:r>
            <a:r>
              <a:rPr lang="en-US" altLang="zh-CN" sz="1350" dirty="0"/>
              <a:t>- </a:t>
            </a:r>
            <a:r>
              <a:rPr lang="zh-CN" altLang="en-US" sz="1350" dirty="0"/>
              <a:t>钻木取火</a:t>
            </a:r>
            <a:endParaRPr lang="en-US" altLang="zh-CN" sz="1350" dirty="0"/>
          </a:p>
          <a:p>
            <a:pPr lvl="1"/>
            <a:r>
              <a:rPr lang="en-US" altLang="zh-CN" sz="1350" dirty="0"/>
              <a:t>Theoretical </a:t>
            </a:r>
            <a:r>
              <a:rPr lang="zh-CN" altLang="en-US" sz="1350" dirty="0"/>
              <a:t>（理论科学，归纳总结）</a:t>
            </a:r>
            <a:r>
              <a:rPr lang="en-US" altLang="zh-CN" sz="1350" dirty="0"/>
              <a:t>- </a:t>
            </a:r>
            <a:r>
              <a:rPr lang="zh-CN" altLang="en-US" sz="1350" dirty="0"/>
              <a:t>牛顿三定律</a:t>
            </a:r>
            <a:endParaRPr lang="en-US" altLang="zh-CN" sz="1350" dirty="0"/>
          </a:p>
          <a:p>
            <a:pPr lvl="1"/>
            <a:r>
              <a:rPr lang="en-US" altLang="zh-CN" sz="1350" dirty="0"/>
              <a:t>Computational </a:t>
            </a:r>
            <a:r>
              <a:rPr lang="zh-CN" altLang="en-US" sz="1350" dirty="0"/>
              <a:t>（计算科学，计算机仿真）</a:t>
            </a:r>
            <a:r>
              <a:rPr lang="en-US" altLang="zh-CN" sz="1350" dirty="0"/>
              <a:t>- </a:t>
            </a:r>
            <a:r>
              <a:rPr lang="zh-CN" altLang="en-US" sz="1350" dirty="0"/>
              <a:t>模拟核试验，天气预报</a:t>
            </a:r>
            <a:endParaRPr lang="en-US" altLang="zh-CN" sz="1350" dirty="0"/>
          </a:p>
          <a:p>
            <a:pPr lvl="1"/>
            <a:r>
              <a:rPr lang="en-US" altLang="zh-CN" sz="1350" dirty="0"/>
              <a:t>And now </a:t>
            </a:r>
            <a:r>
              <a:rPr lang="en-US" altLang="zh-CN" sz="1350" dirty="0">
                <a:solidFill>
                  <a:srgbClr val="C00000"/>
                </a:solidFill>
              </a:rPr>
              <a:t>data-driven (</a:t>
            </a:r>
            <a:r>
              <a:rPr lang="en-US" altLang="zh-CN" sz="2400" dirty="0">
                <a:solidFill>
                  <a:srgbClr val="C00000"/>
                </a:solidFill>
              </a:rPr>
              <a:t>data-Intensive)</a:t>
            </a:r>
            <a:endParaRPr lang="en-US" sz="2400" dirty="0">
              <a:solidFill>
                <a:srgbClr val="C00000"/>
              </a:solidFill>
            </a:endParaRPr>
          </a:p>
          <a:p>
            <a:endParaRPr lang="en-US" dirty="0"/>
          </a:p>
        </p:txBody>
      </p:sp>
      <p:sp>
        <p:nvSpPr>
          <p:cNvPr id="4" name="Rectangle 3"/>
          <p:cNvSpPr/>
          <p:nvPr/>
        </p:nvSpPr>
        <p:spPr>
          <a:xfrm>
            <a:off x="589438" y="2938478"/>
            <a:ext cx="6070862" cy="1477328"/>
          </a:xfrm>
          <a:prstGeom prst="rect">
            <a:avLst/>
          </a:prstGeom>
        </p:spPr>
        <p:txBody>
          <a:bodyPr wrap="square">
            <a:spAutoFit/>
          </a:bodyPr>
          <a:lstStyle/>
          <a:p>
            <a:pPr marL="61913" algn="just">
              <a:spcBef>
                <a:spcPts val="450"/>
              </a:spcBef>
              <a:buClr>
                <a:schemeClr val="accent1"/>
              </a:buClr>
              <a:buSzPct val="80000"/>
            </a:pPr>
            <a:r>
              <a:rPr lang="en-US" altLang="zh-CN" dirty="0">
                <a:latin typeface="Calibri" charset="0"/>
                <a:ea typeface="Calibri" charset="0"/>
                <a:cs typeface="Calibri" charset="0"/>
              </a:rPr>
              <a:t>Data-driven science is the "</a:t>
            </a:r>
            <a:r>
              <a:rPr lang="en-US" altLang="zh-CN" dirty="0">
                <a:solidFill>
                  <a:srgbClr val="00B050"/>
                </a:solidFill>
                <a:latin typeface="Calibri" charset="0"/>
                <a:ea typeface="Calibri" charset="0"/>
                <a:cs typeface="Calibri" charset="0"/>
              </a:rPr>
              <a:t>fourth paradigm</a:t>
            </a:r>
            <a:r>
              <a:rPr lang="en-US" altLang="zh-CN" dirty="0">
                <a:latin typeface="Calibri" charset="0"/>
                <a:ea typeface="Calibri" charset="0"/>
                <a:cs typeface="Calibri" charset="0"/>
              </a:rPr>
              <a:t>" of science that uses the </a:t>
            </a:r>
            <a:r>
              <a:rPr lang="en-US" altLang="zh-CN" dirty="0">
                <a:solidFill>
                  <a:srgbClr val="00B050"/>
                </a:solidFill>
                <a:latin typeface="Calibri" charset="0"/>
                <a:ea typeface="Calibri" charset="0"/>
                <a:cs typeface="Calibri" charset="0"/>
              </a:rPr>
              <a:t>computational analysis of large data </a:t>
            </a:r>
            <a:r>
              <a:rPr lang="en-US" altLang="zh-CN" dirty="0">
                <a:latin typeface="Calibri" charset="0"/>
                <a:ea typeface="Calibri" charset="0"/>
                <a:cs typeface="Calibri" charset="0"/>
              </a:rPr>
              <a:t>as primary scientific method and "to have a world in which all of the science literature is online, all of the science data is online, and they interoperate with each other ".</a:t>
            </a:r>
            <a:endParaRPr lang="en-US" altLang="zh-CN" sz="1500" dirty="0">
              <a:solidFill>
                <a:srgbClr val="0000CC"/>
              </a:solidFill>
              <a:latin typeface="Calibri" charset="0"/>
              <a:ea typeface="Calibri" charset="0"/>
              <a:cs typeface="Calibri" charset="0"/>
            </a:endParaRPr>
          </a:p>
        </p:txBody>
      </p:sp>
      <p:pic>
        <p:nvPicPr>
          <p:cNvPr id="5" name="Picture 2" descr="https://ss0.baidu.com/6ONWsjip0QIZ8tyhnq/it/u=1786672278,1858521916&amp;fm=58&amp;bpow=433&amp;bpoh=5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1897" y="1464017"/>
            <a:ext cx="1663306" cy="1924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434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一个公认却很宽泛的定义</a:t>
            </a:r>
            <a:endParaRPr lang="en-US" dirty="0"/>
          </a:p>
        </p:txBody>
      </p:sp>
      <p:sp>
        <p:nvSpPr>
          <p:cNvPr id="4" name="Rectangle 3"/>
          <p:cNvSpPr/>
          <p:nvPr/>
        </p:nvSpPr>
        <p:spPr>
          <a:xfrm>
            <a:off x="457200" y="1341583"/>
            <a:ext cx="4539006" cy="3108543"/>
          </a:xfrm>
          <a:prstGeom prst="rect">
            <a:avLst/>
          </a:prstGeom>
        </p:spPr>
        <p:txBody>
          <a:bodyPr wrap="square">
            <a:spAutoFit/>
          </a:bodyPr>
          <a:lstStyle/>
          <a:p>
            <a:r>
              <a:rPr lang="en-US" sz="2800" dirty="0">
                <a:latin typeface="CMSS10" charset="0"/>
              </a:rPr>
              <a:t>Data science is an </a:t>
            </a:r>
            <a:r>
              <a:rPr lang="en-US" sz="2800" dirty="0">
                <a:solidFill>
                  <a:srgbClr val="C00000"/>
                </a:solidFill>
                <a:latin typeface="CMSS10" charset="0"/>
              </a:rPr>
              <a:t>inter-disciplinary</a:t>
            </a:r>
            <a:r>
              <a:rPr lang="en-US" sz="2800" dirty="0">
                <a:latin typeface="CMSS10" charset="0"/>
              </a:rPr>
              <a:t> field that uses scientific methods, processes, algorithms and systems to extract </a:t>
            </a:r>
            <a:r>
              <a:rPr lang="en-US" sz="2800" dirty="0">
                <a:solidFill>
                  <a:srgbClr val="C00000"/>
                </a:solidFill>
                <a:latin typeface="CMSS10" charset="0"/>
              </a:rPr>
              <a:t>knowledge</a:t>
            </a:r>
            <a:r>
              <a:rPr lang="en-US" sz="2800" dirty="0">
                <a:latin typeface="CMSS10" charset="0"/>
              </a:rPr>
              <a:t> and </a:t>
            </a:r>
            <a:r>
              <a:rPr lang="en-US" sz="2800" dirty="0">
                <a:solidFill>
                  <a:srgbClr val="C00000"/>
                </a:solidFill>
                <a:latin typeface="CMSS10" charset="0"/>
              </a:rPr>
              <a:t>insights</a:t>
            </a:r>
            <a:r>
              <a:rPr lang="en-US" sz="2800" dirty="0">
                <a:latin typeface="CMSS10" charset="0"/>
              </a:rPr>
              <a:t> from many structural and unstructured data.</a:t>
            </a:r>
            <a:endParaRPr lang="en-US" sz="2800" dirty="0">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8572" y="1171099"/>
            <a:ext cx="3805962" cy="3449513"/>
          </a:xfrm>
          <a:prstGeom prst="rect">
            <a:avLst/>
          </a:prstGeom>
        </p:spPr>
      </p:pic>
    </p:spTree>
    <p:extLst>
      <p:ext uri="{BB962C8B-B14F-4D97-AF65-F5344CB8AC3E}">
        <p14:creationId xmlns:p14="http://schemas.microsoft.com/office/powerpoint/2010/main" val="2083021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数据科学的工作流程</a:t>
            </a:r>
            <a:endParaRPr lang="en-US" dirty="0"/>
          </a:p>
        </p:txBody>
      </p:sp>
      <p:sp>
        <p:nvSpPr>
          <p:cNvPr id="3" name="Content Placeholder 2"/>
          <p:cNvSpPr>
            <a:spLocks noGrp="1"/>
          </p:cNvSpPr>
          <p:nvPr>
            <p:ph idx="1"/>
          </p:nvPr>
        </p:nvSpPr>
        <p:spPr/>
        <p:txBody>
          <a:bodyPr>
            <a:norm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循环迭代式的工作流程</a:t>
            </a:r>
          </a:p>
          <a:p>
            <a:pPr lvl="1"/>
            <a:r>
              <a:rPr lang="zh-CN" altLang="en-US" dirty="0">
                <a:solidFill>
                  <a:srgbClr val="C00000"/>
                </a:solidFill>
              </a:rPr>
              <a:t>先收集数据，再分析可以回答哪些问题</a:t>
            </a:r>
            <a:endParaRPr lang="en-US" altLang="zh-CN" dirty="0">
              <a:solidFill>
                <a:srgbClr val="C00000"/>
              </a:solidFill>
            </a:endParaRPr>
          </a:p>
          <a:p>
            <a:pPr lvl="1"/>
            <a:r>
              <a:rPr lang="zh-CN" altLang="en-US" dirty="0"/>
              <a:t>先提出问题，再收集与分析相关的数据</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947" y="1060814"/>
            <a:ext cx="8356106" cy="2012324"/>
          </a:xfrm>
          <a:prstGeom prst="rect">
            <a:avLst/>
          </a:prstGeom>
        </p:spPr>
      </p:pic>
      <p:sp>
        <p:nvSpPr>
          <p:cNvPr id="5" name="Slide Number Placeholder 4"/>
          <p:cNvSpPr>
            <a:spLocks noGrp="1"/>
          </p:cNvSpPr>
          <p:nvPr>
            <p:ph type="sldNum" sz="quarter" idx="12"/>
          </p:nvPr>
        </p:nvSpPr>
        <p:spPr/>
        <p:txBody>
          <a:bodyPr/>
          <a:lstStyle/>
          <a:p>
            <a:fld id="{E1BEBC7A-FD02-486B-81B5-A845787C689C}" type="slidenum">
              <a:rPr lang="zh-CN" altLang="en-US" smtClean="0"/>
              <a:t>23</a:t>
            </a:fld>
            <a:endParaRPr lang="zh-CN" altLang="en-US"/>
          </a:p>
        </p:txBody>
      </p:sp>
    </p:spTree>
    <p:extLst>
      <p:ext uri="{BB962C8B-B14F-4D97-AF65-F5344CB8AC3E}">
        <p14:creationId xmlns:p14="http://schemas.microsoft.com/office/powerpoint/2010/main" val="50259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2800" dirty="0">
                <a:latin typeface="Microsoft YaHei" charset="-122"/>
                <a:ea typeface="Microsoft YaHei" charset="-122"/>
                <a:cs typeface="Microsoft YaHei" charset="-122"/>
              </a:rPr>
              <a:t>案例一：</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红楼梦</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文本分析</a:t>
            </a:r>
            <a:endParaRPr lang="zh-CN" altLang="en-US" sz="2800" dirty="0">
              <a:solidFill>
                <a:srgbClr val="C00000"/>
              </a:solidFill>
              <a:latin typeface="Microsoft YaHei" charset="-122"/>
              <a:ea typeface="Microsoft YaHei" charset="-122"/>
              <a:cs typeface="Microsoft YaHei" charset="-122"/>
            </a:endParaRPr>
          </a:p>
        </p:txBody>
      </p:sp>
      <p:sp>
        <p:nvSpPr>
          <p:cNvPr id="30" name="内容占位符 2">
            <a:extLst>
              <a:ext uri="{FF2B5EF4-FFF2-40B4-BE49-F238E27FC236}">
                <a16:creationId xmlns:a16="http://schemas.microsoft.com/office/drawing/2014/main" xmlns="" id="{C55C7DF1-88CB-C746-AAB1-1EBC5731A6DA}"/>
              </a:ext>
            </a:extLst>
          </p:cNvPr>
          <p:cNvSpPr txBox="1">
            <a:spLocks/>
          </p:cNvSpPr>
          <p:nvPr/>
        </p:nvSpPr>
        <p:spPr>
          <a:xfrm>
            <a:off x="258266" y="833497"/>
            <a:ext cx="8639998" cy="409709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华文中宋" panose="02010600040101010101" pitchFamily="2" charset="-122"/>
                <a:ea typeface="华文中宋" panose="0201060004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华文仿宋" panose="02010600040101010101" pitchFamily="2" charset="-122"/>
                <a:ea typeface="华文仿宋" panose="0201060004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1" indent="-342900" algn="l" defTabSz="914400" rtl="0" eaLnBrk="1" fontAlgn="auto" latinLnBrk="0" hangingPunct="1">
              <a:lnSpc>
                <a:spcPct val="100000"/>
              </a:lnSpc>
              <a:spcBef>
                <a:spcPts val="672"/>
              </a:spcBef>
              <a:spcAft>
                <a:spcPts val="0"/>
              </a:spcAft>
              <a:buClrTx/>
              <a:buSzTx/>
              <a:buFont typeface="Arial" panose="020B0604020202020204" pitchFamily="34" charset="0"/>
              <a:buChar char="•"/>
              <a:tabLst/>
              <a:defRPr/>
            </a:pPr>
            <a:r>
              <a:rPr kumimoji="1" lang="zh-CN" altLang="en-US" sz="2000" b="0" i="0" u="none" strike="noStrike" kern="1200" cap="none" spc="0" normalizeH="0" baseline="0" noProof="0" dirty="0">
                <a:ln>
                  <a:noFill/>
                </a:ln>
                <a:solidFill>
                  <a:prstClr val="black"/>
                </a:solidFill>
                <a:effectLst/>
                <a:uLnTx/>
                <a:uFillTx/>
                <a:latin typeface="Microsoft YaHei" charset="-122"/>
                <a:ea typeface="Microsoft YaHei" charset="-122"/>
                <a:cs typeface="+mn-cs"/>
              </a:rPr>
              <a:t>起因：与国学院华建光、张雪松教授的讨论</a:t>
            </a:r>
            <a:endParaRPr kumimoji="1" lang="en-US" altLang="zh-CN" sz="1800" b="0" i="0" u="none" strike="noStrike" kern="1200" cap="none" spc="0" normalizeH="0" baseline="0" noProof="0" dirty="0">
              <a:ln>
                <a:noFill/>
              </a:ln>
              <a:solidFill>
                <a:prstClr val="black"/>
              </a:solidFill>
              <a:effectLst/>
              <a:uLnTx/>
              <a:uFillTx/>
              <a:latin typeface="Microsoft YaHei" charset="-122"/>
              <a:ea typeface="Microsoft YaHei" charset="-122"/>
              <a:cs typeface="+mn-cs"/>
            </a:endParaRPr>
          </a:p>
          <a:p>
            <a:pPr marL="342900" marR="0" lvl="1" indent="-342900" algn="l" defTabSz="914400" rtl="0" eaLnBrk="1" fontAlgn="auto" latinLnBrk="0" hangingPunct="1">
              <a:lnSpc>
                <a:spcPct val="100000"/>
              </a:lnSpc>
              <a:spcBef>
                <a:spcPts val="672"/>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solidFill>
                  <a:prstClr val="black"/>
                </a:solidFill>
                <a:effectLst/>
                <a:uLnTx/>
                <a:uFillTx/>
                <a:latin typeface="Microsoft YaHei" charset="-122"/>
                <a:ea typeface="Microsoft YaHei" charset="-122"/>
                <a:cs typeface="+mn-cs"/>
              </a:rPr>
              <a:t>对</a:t>
            </a:r>
            <a:r>
              <a:rPr kumimoji="1" lang="en-US" altLang="zh-CN" sz="1800" b="0" i="0" u="none" strike="noStrike" kern="1200" cap="none" spc="0" normalizeH="0" baseline="0" noProof="0" dirty="0">
                <a:ln>
                  <a:noFill/>
                </a:ln>
                <a:solidFill>
                  <a:prstClr val="black"/>
                </a:solidFill>
                <a:effectLst/>
                <a:uLnTx/>
                <a:uFillTx/>
                <a:latin typeface="Microsoft YaHei" charset="-122"/>
                <a:ea typeface="Microsoft YaHei" charset="-122"/>
                <a:cs typeface="+mn-cs"/>
              </a:rPr>
              <a:t>《</a:t>
            </a:r>
            <a:r>
              <a:rPr kumimoji="1" lang="zh-CN" altLang="en-US" sz="1800" b="0" i="0" u="none" strike="noStrike" kern="1200" cap="none" spc="0" normalizeH="0" baseline="0" noProof="0" dirty="0">
                <a:ln>
                  <a:noFill/>
                </a:ln>
                <a:solidFill>
                  <a:prstClr val="black"/>
                </a:solidFill>
                <a:effectLst/>
                <a:uLnTx/>
                <a:uFillTx/>
                <a:latin typeface="Microsoft YaHei" charset="-122"/>
                <a:ea typeface="Microsoft YaHei" charset="-122"/>
                <a:cs typeface="+mn-cs"/>
              </a:rPr>
              <a:t>红楼梦</a:t>
            </a:r>
            <a:r>
              <a:rPr kumimoji="1" lang="en-US" altLang="zh-CN" sz="1800" b="0" i="0" u="none" strike="noStrike" kern="1200" cap="none" spc="0" normalizeH="0" baseline="0" noProof="0" dirty="0">
                <a:ln>
                  <a:noFill/>
                </a:ln>
                <a:solidFill>
                  <a:prstClr val="black"/>
                </a:solidFill>
                <a:effectLst/>
                <a:uLnTx/>
                <a:uFillTx/>
                <a:latin typeface="Microsoft YaHei" charset="-122"/>
                <a:ea typeface="Microsoft YaHei" charset="-122"/>
                <a:cs typeface="+mn-cs"/>
              </a:rPr>
              <a:t>》</a:t>
            </a:r>
            <a:r>
              <a:rPr kumimoji="1" lang="zh-CN" altLang="en-US" sz="1800" b="0" i="0" u="none" strike="noStrike" kern="1200" cap="none" spc="0" normalizeH="0" baseline="0" noProof="0" dirty="0">
                <a:ln>
                  <a:noFill/>
                </a:ln>
                <a:solidFill>
                  <a:prstClr val="black"/>
                </a:solidFill>
                <a:effectLst/>
                <a:uLnTx/>
                <a:uFillTx/>
                <a:latin typeface="Microsoft YaHei" charset="-122"/>
                <a:ea typeface="Microsoft YaHei" charset="-122"/>
                <a:cs typeface="+mn-cs"/>
              </a:rPr>
              <a:t>进行分析的研究工作汗牛充栋</a:t>
            </a:r>
            <a:endParaRPr kumimoji="1" lang="en-US" altLang="zh-CN" sz="1800" b="0" i="0" u="none" strike="noStrike" kern="1200" cap="none" spc="0" normalizeH="0" baseline="0" noProof="0" dirty="0">
              <a:ln>
                <a:noFill/>
              </a:ln>
              <a:solidFill>
                <a:prstClr val="black"/>
              </a:solidFill>
              <a:effectLst/>
              <a:uLnTx/>
              <a:uFillTx/>
              <a:latin typeface="Microsoft YaHei" charset="-122"/>
              <a:ea typeface="Microsoft YaHei" charset="-122"/>
              <a:cs typeface="+mn-cs"/>
            </a:endParaRPr>
          </a:p>
          <a:p>
            <a:pPr marL="342900" marR="0" lvl="1" indent="-342900" algn="l" defTabSz="914400" rtl="0" eaLnBrk="1" fontAlgn="auto" latinLnBrk="0" hangingPunct="1">
              <a:lnSpc>
                <a:spcPct val="100000"/>
              </a:lnSpc>
              <a:spcBef>
                <a:spcPts val="672"/>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solidFill>
                  <a:prstClr val="black"/>
                </a:solidFill>
                <a:effectLst/>
                <a:uLnTx/>
                <a:uFillTx/>
                <a:latin typeface="Microsoft YaHei" charset="-122"/>
                <a:ea typeface="Microsoft YaHei" charset="-122"/>
                <a:cs typeface="+mn-cs"/>
              </a:rPr>
              <a:t>我们希望利用</a:t>
            </a:r>
            <a:r>
              <a:rPr kumimoji="1" lang="zh-CN" altLang="en-US" sz="1800" b="0" i="0" u="none" strike="noStrike" kern="1200" cap="none" spc="0" normalizeH="0" baseline="0" noProof="0" dirty="0">
                <a:ln>
                  <a:noFill/>
                </a:ln>
                <a:solidFill>
                  <a:srgbClr val="C00000"/>
                </a:solidFill>
                <a:effectLst/>
                <a:uLnTx/>
                <a:uFillTx/>
                <a:latin typeface="Microsoft YaHei" charset="-122"/>
                <a:ea typeface="Microsoft YaHei" charset="-122"/>
                <a:cs typeface="+mn-cs"/>
              </a:rPr>
              <a:t>数据探索和可视化</a:t>
            </a:r>
            <a:r>
              <a:rPr kumimoji="1" lang="zh-CN" altLang="en-US" sz="1800" b="0" i="0" u="none" strike="noStrike" kern="1200" cap="none" spc="0" normalizeH="0" baseline="0" noProof="0" dirty="0">
                <a:ln>
                  <a:noFill/>
                </a:ln>
                <a:solidFill>
                  <a:prstClr val="black"/>
                </a:solidFill>
                <a:effectLst/>
                <a:uLnTx/>
                <a:uFillTx/>
                <a:latin typeface="Microsoft YaHei" charset="-122"/>
                <a:ea typeface="Microsoft YaHei" charset="-122"/>
                <a:cs typeface="+mn-cs"/>
              </a:rPr>
              <a:t>方法提供不一样的视角，体现</a:t>
            </a:r>
            <a:r>
              <a:rPr kumimoji="1" lang="zh-CN" altLang="en-US" sz="1800" b="0" i="0" u="none" strike="noStrike" kern="1200" cap="none" spc="0" normalizeH="0" baseline="0" noProof="0" dirty="0">
                <a:ln>
                  <a:noFill/>
                </a:ln>
                <a:solidFill>
                  <a:srgbClr val="C00000"/>
                </a:solidFill>
                <a:effectLst/>
                <a:uLnTx/>
                <a:uFillTx/>
                <a:latin typeface="Microsoft YaHei" charset="-122"/>
                <a:ea typeface="Microsoft YaHei" charset="-122"/>
                <a:cs typeface="+mn-cs"/>
              </a:rPr>
              <a:t>数据思维</a:t>
            </a:r>
            <a:endParaRPr kumimoji="1" lang="en-US" altLang="zh-CN" sz="1800" b="0" i="0" u="none" strike="noStrike" kern="1200" cap="none" spc="0" normalizeH="0" baseline="0" noProof="0" dirty="0">
              <a:ln>
                <a:noFill/>
              </a:ln>
              <a:solidFill>
                <a:srgbClr val="C00000"/>
              </a:solidFill>
              <a:effectLst/>
              <a:uLnTx/>
              <a:uFillTx/>
              <a:latin typeface="Microsoft YaHei" charset="-122"/>
              <a:ea typeface="Microsoft YaHei" charset="-122"/>
              <a:cs typeface="+mn-cs"/>
            </a:endParaRPr>
          </a:p>
          <a:p>
            <a:pPr marL="800100" marR="0" lvl="2" indent="-342900" algn="l" defTabSz="914400" rtl="0" eaLnBrk="1" fontAlgn="auto" latinLnBrk="0" hangingPunct="1">
              <a:lnSpc>
                <a:spcPct val="100000"/>
              </a:lnSpc>
              <a:spcBef>
                <a:spcPts val="672"/>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solidFill>
                  <a:prstClr val="black"/>
                </a:solidFill>
                <a:effectLst/>
                <a:uLnTx/>
                <a:uFillTx/>
                <a:latin typeface="Microsoft YaHei" charset="-122"/>
                <a:ea typeface="Microsoft YaHei" charset="-122"/>
                <a:cs typeface="+mn-cs"/>
              </a:rPr>
              <a:t>问题</a:t>
            </a:r>
            <a:r>
              <a:rPr kumimoji="1" lang="en-US" altLang="zh-CN" sz="1800" b="0" i="0" u="none" strike="noStrike" kern="1200" cap="none" spc="0" normalizeH="0" baseline="0" noProof="0" dirty="0">
                <a:ln>
                  <a:noFill/>
                </a:ln>
                <a:solidFill>
                  <a:prstClr val="black"/>
                </a:solidFill>
                <a:effectLst/>
                <a:uLnTx/>
                <a:uFillTx/>
                <a:latin typeface="Microsoft YaHei" charset="-122"/>
                <a:ea typeface="Microsoft YaHei" charset="-122"/>
                <a:cs typeface="+mn-cs"/>
              </a:rPr>
              <a:t>1</a:t>
            </a:r>
            <a:r>
              <a:rPr kumimoji="1" lang="zh-CN" altLang="en-US" sz="1800" b="0" i="0" u="none" strike="noStrike" kern="1200" cap="none" spc="0" normalizeH="0" baseline="0" noProof="0" dirty="0">
                <a:ln>
                  <a:noFill/>
                </a:ln>
                <a:solidFill>
                  <a:prstClr val="black"/>
                </a:solidFill>
                <a:effectLst/>
                <a:uLnTx/>
                <a:uFillTx/>
                <a:latin typeface="Microsoft YaHei" charset="-122"/>
                <a:ea typeface="Microsoft YaHei" charset="-122"/>
                <a:cs typeface="+mn-cs"/>
              </a:rPr>
              <a:t>：简单的数据统计能否反映作者的写作风格？</a:t>
            </a:r>
            <a:endParaRPr kumimoji="1" lang="en-US" altLang="zh-CN" sz="1800" b="0" i="0" u="none" strike="noStrike" kern="1200" cap="none" spc="0" normalizeH="0" baseline="0" noProof="0" dirty="0">
              <a:ln>
                <a:noFill/>
              </a:ln>
              <a:solidFill>
                <a:prstClr val="black"/>
              </a:solidFill>
              <a:effectLst/>
              <a:uLnTx/>
              <a:uFillTx/>
              <a:latin typeface="Microsoft YaHei" charset="-122"/>
              <a:ea typeface="Microsoft YaHei" charset="-122"/>
              <a:cs typeface="+mn-cs"/>
            </a:endParaRPr>
          </a:p>
          <a:p>
            <a:pPr marL="800100" marR="0" lvl="2" indent="-342900" algn="l" defTabSz="914400" rtl="0" eaLnBrk="1" fontAlgn="auto" latinLnBrk="0" hangingPunct="1">
              <a:lnSpc>
                <a:spcPct val="100000"/>
              </a:lnSpc>
              <a:spcBef>
                <a:spcPts val="672"/>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solidFill>
                  <a:prstClr val="black"/>
                </a:solidFill>
                <a:effectLst/>
                <a:uLnTx/>
                <a:uFillTx/>
                <a:latin typeface="Microsoft YaHei" charset="-122"/>
                <a:ea typeface="Microsoft YaHei" charset="-122"/>
                <a:cs typeface="+mn-cs"/>
              </a:rPr>
              <a:t>问题</a:t>
            </a:r>
            <a:r>
              <a:rPr kumimoji="1" lang="en-US" altLang="zh-CN" sz="1800" b="0" i="0" u="none" strike="noStrike" kern="1200" cap="none" spc="0" normalizeH="0" baseline="0" noProof="0" dirty="0">
                <a:ln>
                  <a:noFill/>
                </a:ln>
                <a:solidFill>
                  <a:prstClr val="black"/>
                </a:solidFill>
                <a:effectLst/>
                <a:uLnTx/>
                <a:uFillTx/>
                <a:latin typeface="Microsoft YaHei" charset="-122"/>
                <a:ea typeface="Microsoft YaHei" charset="-122"/>
                <a:cs typeface="+mn-cs"/>
              </a:rPr>
              <a:t>2</a:t>
            </a:r>
            <a:r>
              <a:rPr kumimoji="1" lang="zh-CN" altLang="en-US" sz="1800" b="0" i="0" u="none" strike="noStrike" kern="1200" cap="none" spc="0" normalizeH="0" baseline="0" noProof="0" dirty="0">
                <a:ln>
                  <a:noFill/>
                </a:ln>
                <a:solidFill>
                  <a:prstClr val="black"/>
                </a:solidFill>
                <a:effectLst/>
                <a:uLnTx/>
                <a:uFillTx/>
                <a:latin typeface="Microsoft YaHei" charset="-122"/>
                <a:ea typeface="Microsoft YaHei" charset="-122"/>
                <a:cs typeface="+mn-cs"/>
              </a:rPr>
              <a:t>：简单的数据统计能否帮助我们做人物分析？</a:t>
            </a:r>
            <a:endParaRPr kumimoji="1" lang="en-US" altLang="zh-CN" sz="1800" b="0" i="0" u="none" strike="noStrike" kern="1200" cap="none" spc="0" normalizeH="0" baseline="0" noProof="0" dirty="0">
              <a:ln>
                <a:noFill/>
              </a:ln>
              <a:solidFill>
                <a:prstClr val="black"/>
              </a:solidFill>
              <a:effectLst/>
              <a:uLnTx/>
              <a:uFillTx/>
              <a:latin typeface="Microsoft YaHei" charset="-122"/>
              <a:ea typeface="Microsoft YaHei" charset="-122"/>
              <a:cs typeface="+mn-cs"/>
            </a:endParaRPr>
          </a:p>
          <a:p>
            <a:pPr marL="342900" marR="0" lvl="1" indent="-342900" algn="l" defTabSz="914400" rtl="0" eaLnBrk="1" fontAlgn="auto" latinLnBrk="0" hangingPunct="1">
              <a:lnSpc>
                <a:spcPct val="100000"/>
              </a:lnSpc>
              <a:spcBef>
                <a:spcPts val="672"/>
              </a:spcBef>
              <a:spcAft>
                <a:spcPts val="0"/>
              </a:spcAft>
              <a:buClrTx/>
              <a:buSzTx/>
              <a:buFont typeface="Arial" panose="020B0604020202020204" pitchFamily="34" charset="0"/>
              <a:buChar char="•"/>
              <a:tabLst/>
              <a:defRPr/>
            </a:pPr>
            <a:endParaRPr kumimoji="1" lang="en-US" altLang="zh-CN" sz="2000" b="0" i="0" u="none" strike="noStrike" kern="1200" cap="none" spc="0" normalizeH="0" baseline="0" noProof="0" dirty="0">
              <a:ln>
                <a:noFill/>
              </a:ln>
              <a:solidFill>
                <a:prstClr val="black"/>
              </a:solidFill>
              <a:effectLst/>
              <a:uLnTx/>
              <a:uFillTx/>
              <a:latin typeface="Microsoft YaHei" charset="-122"/>
              <a:ea typeface="Microsoft YaHei" charset="-122"/>
              <a:cs typeface="+mn-cs"/>
            </a:endParaRPr>
          </a:p>
          <a:p>
            <a:pPr marL="342900" marR="0" lvl="1" indent="-342900" algn="l" defTabSz="914400" rtl="0" eaLnBrk="1" fontAlgn="auto" latinLnBrk="0" hangingPunct="1">
              <a:lnSpc>
                <a:spcPct val="100000"/>
              </a:lnSpc>
              <a:spcBef>
                <a:spcPts val="672"/>
              </a:spcBef>
              <a:spcAft>
                <a:spcPts val="0"/>
              </a:spcAft>
              <a:buClrTx/>
              <a:buSzTx/>
              <a:buFont typeface="Arial" panose="020B0604020202020204" pitchFamily="34" charset="0"/>
              <a:buChar char="•"/>
              <a:tabLst/>
              <a:defRPr/>
            </a:pPr>
            <a:r>
              <a:rPr kumimoji="1" lang="zh-CN" altLang="en-US" sz="2000" b="0" i="0" u="none" strike="noStrike" kern="1200" cap="none" spc="0" normalizeH="0" baseline="0" noProof="0" dirty="0">
                <a:ln>
                  <a:noFill/>
                </a:ln>
                <a:solidFill>
                  <a:prstClr val="black"/>
                </a:solidFill>
                <a:effectLst/>
                <a:uLnTx/>
                <a:uFillTx/>
                <a:latin typeface="Microsoft YaHei" charset="-122"/>
                <a:ea typeface="Microsoft YaHei" charset="-122"/>
                <a:cs typeface="+mn-cs"/>
              </a:rPr>
              <a:t>抛砖引玉</a:t>
            </a:r>
            <a:endParaRPr kumimoji="1" lang="en-US" altLang="zh-CN" sz="2000" b="0" i="0" u="none" strike="noStrike" kern="1200" cap="none" spc="0" normalizeH="0" baseline="0" noProof="0" dirty="0">
              <a:ln>
                <a:noFill/>
              </a:ln>
              <a:solidFill>
                <a:prstClr val="black"/>
              </a:solidFill>
              <a:effectLst/>
              <a:uLnTx/>
              <a:uFillTx/>
              <a:latin typeface="Microsoft YaHei" charset="-122"/>
              <a:ea typeface="Microsoft YaHei" charset="-122"/>
              <a:cs typeface="+mn-cs"/>
            </a:endParaRPr>
          </a:p>
          <a:p>
            <a:pPr marL="800100" marR="0" lvl="2" indent="-342900" algn="l" defTabSz="914400" rtl="0" eaLnBrk="1" fontAlgn="auto" latinLnBrk="0" hangingPunct="1">
              <a:lnSpc>
                <a:spcPct val="100000"/>
              </a:lnSpc>
              <a:spcBef>
                <a:spcPts val="672"/>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solidFill>
                  <a:prstClr val="black"/>
                </a:solidFill>
                <a:effectLst/>
                <a:uLnTx/>
                <a:uFillTx/>
                <a:latin typeface="Microsoft YaHei" charset="-122"/>
                <a:ea typeface="Microsoft YaHei" charset="-122"/>
                <a:cs typeface="+mn-cs"/>
              </a:rPr>
              <a:t>我们的数据探索分析还十分表面，期待同学们做出更深入的工作！</a:t>
            </a:r>
            <a:endParaRPr kumimoji="1" lang="en-US" altLang="zh-CN" sz="1800" b="0" i="0" u="none" strike="noStrike" kern="1200" cap="none" spc="0" normalizeH="0" baseline="0" noProof="0" dirty="0">
              <a:ln>
                <a:noFill/>
              </a:ln>
              <a:solidFill>
                <a:prstClr val="black"/>
              </a:solidFill>
              <a:effectLst/>
              <a:uLnTx/>
              <a:uFillTx/>
              <a:latin typeface="Microsoft YaHei" charset="-122"/>
              <a:ea typeface="Microsoft YaHei" charset="-122"/>
              <a:cs typeface="+mn-cs"/>
            </a:endParaRPr>
          </a:p>
          <a:p>
            <a:pPr marL="800100" marR="0" lvl="2" indent="-342900" algn="l" defTabSz="914400" rtl="0" eaLnBrk="1" fontAlgn="auto" latinLnBrk="0" hangingPunct="1">
              <a:lnSpc>
                <a:spcPct val="100000"/>
              </a:lnSpc>
              <a:spcBef>
                <a:spcPts val="672"/>
              </a:spcBef>
              <a:spcAft>
                <a:spcPts val="0"/>
              </a:spcAft>
              <a:buClrTx/>
              <a:buSzTx/>
              <a:buFont typeface="Arial" panose="020B0604020202020204" pitchFamily="34" charset="0"/>
              <a:buChar char="•"/>
              <a:tabLst/>
              <a:defRPr/>
            </a:pPr>
            <a:r>
              <a:rPr kumimoji="1" lang="zh-CN" altLang="en-US" sz="1800" b="0" i="0" u="none" strike="noStrike" kern="1200" cap="none" spc="0" normalizeH="0" baseline="0" noProof="0" dirty="0">
                <a:ln>
                  <a:noFill/>
                </a:ln>
                <a:solidFill>
                  <a:prstClr val="black"/>
                </a:solidFill>
                <a:effectLst/>
                <a:uLnTx/>
                <a:uFillTx/>
                <a:latin typeface="Microsoft YaHei" charset="-122"/>
                <a:ea typeface="Microsoft YaHei" charset="-122"/>
                <a:cs typeface="+mn-cs"/>
              </a:rPr>
              <a:t>例如：对数字人文感兴趣的小组可以选择此方向做课程大作业</a:t>
            </a:r>
            <a:endParaRPr kumimoji="1" lang="en-US" altLang="zh-CN" sz="1800" b="0" i="0" u="none" strike="noStrike" kern="1200" cap="none" spc="0" normalizeH="0" baseline="0" noProof="0" dirty="0">
              <a:ln>
                <a:noFill/>
              </a:ln>
              <a:solidFill>
                <a:prstClr val="black"/>
              </a:solidFill>
              <a:effectLst/>
              <a:uLnTx/>
              <a:uFillTx/>
              <a:latin typeface="Microsoft YaHei" charset="-122"/>
              <a:ea typeface="Microsoft YaHei" charset="-122"/>
              <a:cs typeface="+mn-cs"/>
            </a:endParaRPr>
          </a:p>
        </p:txBody>
      </p:sp>
    </p:spTree>
    <p:extLst>
      <p:ext uri="{BB962C8B-B14F-4D97-AF65-F5344CB8AC3E}">
        <p14:creationId xmlns:p14="http://schemas.microsoft.com/office/powerpoint/2010/main" val="13972729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2800" dirty="0">
                <a:latin typeface="Microsoft YaHei" charset="-122"/>
                <a:ea typeface="Microsoft YaHei" charset="-122"/>
                <a:cs typeface="Microsoft YaHei" charset="-122"/>
              </a:rPr>
              <a:t>问题：前</a:t>
            </a:r>
            <a:r>
              <a:rPr lang="en-US" altLang="zh-CN" sz="2800" dirty="0">
                <a:latin typeface="Microsoft YaHei" charset="-122"/>
                <a:ea typeface="Microsoft YaHei" charset="-122"/>
                <a:cs typeface="Microsoft YaHei" charset="-122"/>
              </a:rPr>
              <a:t>80</a:t>
            </a:r>
            <a:r>
              <a:rPr lang="zh-CN" altLang="en-US" sz="2800" dirty="0">
                <a:latin typeface="Microsoft YaHei" charset="-122"/>
                <a:ea typeface="Microsoft YaHei" charset="-122"/>
                <a:cs typeface="Microsoft YaHei" charset="-122"/>
              </a:rPr>
              <a:t>回和后</a:t>
            </a:r>
            <a:r>
              <a:rPr lang="en-US" altLang="zh-CN" sz="2800" dirty="0">
                <a:latin typeface="Microsoft YaHei" charset="-122"/>
                <a:ea typeface="Microsoft YaHei" charset="-122"/>
                <a:cs typeface="Microsoft YaHei" charset="-122"/>
              </a:rPr>
              <a:t>40</a:t>
            </a:r>
            <a:r>
              <a:rPr lang="zh-CN" altLang="en-US" sz="2800" dirty="0">
                <a:latin typeface="Microsoft YaHei" charset="-122"/>
                <a:ea typeface="Microsoft YaHei" charset="-122"/>
                <a:cs typeface="Microsoft YaHei" charset="-122"/>
              </a:rPr>
              <a:t>回的段落数是否有区别？</a:t>
            </a:r>
            <a:endParaRPr lang="zh-CN" altLang="en-US" sz="2800" dirty="0">
              <a:solidFill>
                <a:srgbClr val="C00000"/>
              </a:solidFill>
              <a:latin typeface="Microsoft YaHei" charset="-122"/>
              <a:ea typeface="Microsoft YaHei" charset="-122"/>
              <a:cs typeface="Microsoft YaHei" charset="-122"/>
            </a:endParaRPr>
          </a:p>
        </p:txBody>
      </p:sp>
      <p:sp>
        <p:nvSpPr>
          <p:cNvPr id="30" name="内容占位符 2">
            <a:extLst>
              <a:ext uri="{FF2B5EF4-FFF2-40B4-BE49-F238E27FC236}">
                <a16:creationId xmlns:a16="http://schemas.microsoft.com/office/drawing/2014/main" xmlns="" id="{C55C7DF1-88CB-C746-AAB1-1EBC5731A6DA}"/>
              </a:ext>
            </a:extLst>
          </p:cNvPr>
          <p:cNvSpPr txBox="1">
            <a:spLocks/>
          </p:cNvSpPr>
          <p:nvPr/>
        </p:nvSpPr>
        <p:spPr>
          <a:xfrm>
            <a:off x="258266" y="833497"/>
            <a:ext cx="8639998" cy="409709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华文中宋" panose="02010600040101010101" pitchFamily="2" charset="-122"/>
                <a:ea typeface="华文中宋" panose="0201060004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华文仿宋" panose="02010600040101010101" pitchFamily="2" charset="-122"/>
                <a:ea typeface="华文仿宋" panose="0201060004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1" indent="-342900" algn="l" defTabSz="914400" rtl="0" eaLnBrk="1" fontAlgn="auto" latinLnBrk="0" hangingPunct="1">
              <a:lnSpc>
                <a:spcPct val="100000"/>
              </a:lnSpc>
              <a:spcBef>
                <a:spcPts val="672"/>
              </a:spcBef>
              <a:spcAft>
                <a:spcPts val="0"/>
              </a:spcAft>
              <a:buClrTx/>
              <a:buSzTx/>
              <a:buFont typeface="Arial" panose="020B0604020202020204" pitchFamily="34" charset="0"/>
              <a:buChar char="•"/>
              <a:tabLst/>
              <a:defRPr/>
            </a:pPr>
            <a:r>
              <a:rPr kumimoji="1" lang="zh-CN" altLang="en-US" sz="2000" b="0" i="0" u="none" strike="noStrike" kern="1200" cap="none" spc="0" normalizeH="0" baseline="0" noProof="0" dirty="0">
                <a:ln>
                  <a:noFill/>
                </a:ln>
                <a:solidFill>
                  <a:prstClr val="black"/>
                </a:solidFill>
                <a:effectLst/>
                <a:uLnTx/>
                <a:uFillTx/>
                <a:latin typeface="Microsoft YaHei" charset="-122"/>
                <a:ea typeface="Microsoft YaHei" charset="-122"/>
                <a:cs typeface="+mn-cs"/>
              </a:rPr>
              <a:t>我们统计</a:t>
            </a:r>
            <a:r>
              <a:rPr kumimoji="1" lang="en-US" altLang="zh-CN" sz="2000" b="0" i="0" u="none" strike="noStrike" kern="1200" cap="none" spc="0" normalizeH="0" baseline="0" noProof="0" dirty="0">
                <a:ln>
                  <a:noFill/>
                </a:ln>
                <a:solidFill>
                  <a:prstClr val="black"/>
                </a:solidFill>
                <a:effectLst/>
                <a:uLnTx/>
                <a:uFillTx/>
                <a:latin typeface="Microsoft YaHei" charset="-122"/>
                <a:ea typeface="Microsoft YaHei" charset="-122"/>
                <a:cs typeface="+mn-cs"/>
              </a:rPr>
              <a:t>《</a:t>
            </a:r>
            <a:r>
              <a:rPr kumimoji="1" lang="zh-CN" altLang="en-US" sz="2000" b="0" i="0" u="none" strike="noStrike" kern="1200" cap="none" spc="0" normalizeH="0" baseline="0" noProof="0" dirty="0">
                <a:ln>
                  <a:noFill/>
                </a:ln>
                <a:solidFill>
                  <a:prstClr val="black"/>
                </a:solidFill>
                <a:effectLst/>
                <a:uLnTx/>
                <a:uFillTx/>
                <a:latin typeface="Microsoft YaHei" charset="-122"/>
                <a:ea typeface="Microsoft YaHei" charset="-122"/>
                <a:cs typeface="+mn-cs"/>
              </a:rPr>
              <a:t>红楼梦</a:t>
            </a:r>
            <a:r>
              <a:rPr kumimoji="1" lang="en-US" altLang="zh-CN" sz="2000" b="0" i="0" u="none" strike="noStrike" kern="1200" cap="none" spc="0" normalizeH="0" baseline="0" noProof="0" dirty="0">
                <a:ln>
                  <a:noFill/>
                </a:ln>
                <a:solidFill>
                  <a:prstClr val="black"/>
                </a:solidFill>
                <a:effectLst/>
                <a:uLnTx/>
                <a:uFillTx/>
                <a:latin typeface="Microsoft YaHei" charset="-122"/>
                <a:ea typeface="Microsoft YaHei" charset="-122"/>
                <a:cs typeface="+mn-cs"/>
              </a:rPr>
              <a:t>》</a:t>
            </a:r>
            <a:r>
              <a:rPr kumimoji="1" lang="zh-CN" altLang="en-US" sz="2000" b="0" i="0" u="none" strike="noStrike" kern="1200" cap="none" spc="0" normalizeH="0" baseline="0" noProof="0" dirty="0">
                <a:ln>
                  <a:noFill/>
                </a:ln>
                <a:solidFill>
                  <a:prstClr val="black"/>
                </a:solidFill>
                <a:effectLst/>
                <a:uLnTx/>
                <a:uFillTx/>
                <a:latin typeface="Microsoft YaHei" charset="-122"/>
                <a:ea typeface="Microsoft YaHei" charset="-122"/>
                <a:cs typeface="+mn-cs"/>
              </a:rPr>
              <a:t>前</a:t>
            </a:r>
            <a:r>
              <a:rPr kumimoji="1" lang="en-US" altLang="zh-CN" sz="2000" b="0" i="0" u="none" strike="noStrike" kern="1200" cap="none" spc="0" normalizeH="0" baseline="0" noProof="0" dirty="0">
                <a:ln>
                  <a:noFill/>
                </a:ln>
                <a:solidFill>
                  <a:prstClr val="black"/>
                </a:solidFill>
                <a:effectLst/>
                <a:uLnTx/>
                <a:uFillTx/>
                <a:latin typeface="Microsoft YaHei" charset="-122"/>
                <a:ea typeface="Microsoft YaHei" charset="-122"/>
                <a:cs typeface="+mn-cs"/>
              </a:rPr>
              <a:t>80</a:t>
            </a:r>
            <a:r>
              <a:rPr kumimoji="1" lang="zh-CN" altLang="en-US" sz="2000" b="0" i="0" u="none" strike="noStrike" kern="1200" cap="none" spc="0" normalizeH="0" baseline="0" noProof="0" dirty="0">
                <a:ln>
                  <a:noFill/>
                </a:ln>
                <a:solidFill>
                  <a:prstClr val="black"/>
                </a:solidFill>
                <a:effectLst/>
                <a:uLnTx/>
                <a:uFillTx/>
                <a:latin typeface="Microsoft YaHei" charset="-122"/>
                <a:ea typeface="Microsoft YaHei" charset="-122"/>
                <a:cs typeface="+mn-cs"/>
              </a:rPr>
              <a:t>会和后</a:t>
            </a:r>
            <a:r>
              <a:rPr kumimoji="1" lang="en-US" altLang="zh-CN" sz="2000" b="0" i="0" u="none" strike="noStrike" kern="1200" cap="none" spc="0" normalizeH="0" baseline="0" noProof="0" dirty="0">
                <a:ln>
                  <a:noFill/>
                </a:ln>
                <a:solidFill>
                  <a:prstClr val="black"/>
                </a:solidFill>
                <a:effectLst/>
                <a:uLnTx/>
                <a:uFillTx/>
                <a:latin typeface="Microsoft YaHei" charset="-122"/>
                <a:ea typeface="Microsoft YaHei" charset="-122"/>
                <a:cs typeface="+mn-cs"/>
              </a:rPr>
              <a:t>40</a:t>
            </a:r>
            <a:r>
              <a:rPr kumimoji="1" lang="zh-CN" altLang="en-US" sz="2000" b="0" i="0" u="none" strike="noStrike" kern="1200" cap="none" spc="0" normalizeH="0" baseline="0" noProof="0" dirty="0">
                <a:ln>
                  <a:noFill/>
                </a:ln>
                <a:solidFill>
                  <a:prstClr val="black"/>
                </a:solidFill>
                <a:effectLst/>
                <a:uLnTx/>
                <a:uFillTx/>
                <a:latin typeface="Microsoft YaHei" charset="-122"/>
                <a:ea typeface="Microsoft YaHei" charset="-122"/>
                <a:cs typeface="+mn-cs"/>
              </a:rPr>
              <a:t>会的段落书（统计</a:t>
            </a:r>
            <a:r>
              <a:rPr kumimoji="1" lang="en-US" altLang="zh-CN" sz="2000" b="0" i="0" u="none" strike="noStrike" kern="1200" cap="none" spc="0" normalizeH="0" baseline="0" noProof="0" dirty="0">
                <a:ln>
                  <a:noFill/>
                </a:ln>
                <a:solidFill>
                  <a:prstClr val="black"/>
                </a:solidFill>
                <a:effectLst/>
                <a:uLnTx/>
                <a:uFillTx/>
                <a:latin typeface="Microsoft YaHei" charset="-122"/>
                <a:ea typeface="Microsoft YaHei" charset="-122"/>
                <a:cs typeface="+mn-cs"/>
              </a:rPr>
              <a:t>\n</a:t>
            </a:r>
            <a:r>
              <a:rPr kumimoji="1" lang="zh-CN" altLang="en-US" sz="2000" b="0" i="0" u="none" strike="noStrike" kern="1200" cap="none" spc="0" normalizeH="0" baseline="0" noProof="0" dirty="0">
                <a:ln>
                  <a:noFill/>
                </a:ln>
                <a:solidFill>
                  <a:prstClr val="black"/>
                </a:solidFill>
                <a:effectLst/>
                <a:uLnTx/>
                <a:uFillTx/>
                <a:latin typeface="Microsoft YaHei" charset="-122"/>
                <a:ea typeface="Microsoft YaHei" charset="-122"/>
                <a:cs typeface="+mn-cs"/>
              </a:rPr>
              <a:t>字符）</a:t>
            </a:r>
            <a:endParaRPr kumimoji="1" lang="en-US" altLang="zh-CN" sz="1800" b="0" i="0" u="none" strike="noStrike" kern="1200" cap="none" spc="0" normalizeH="0" baseline="0" noProof="0" dirty="0">
              <a:ln>
                <a:noFill/>
              </a:ln>
              <a:solidFill>
                <a:prstClr val="black"/>
              </a:solidFill>
              <a:effectLst/>
              <a:uLnTx/>
              <a:uFillTx/>
              <a:latin typeface="Microsoft YaHei" charset="-122"/>
              <a:ea typeface="Microsoft YaHei" charset="-122"/>
              <a:cs typeface="+mn-cs"/>
            </a:endParaRPr>
          </a:p>
        </p:txBody>
      </p:sp>
      <p:pic>
        <p:nvPicPr>
          <p:cNvPr id="3" name="Picture 2"/>
          <p:cNvPicPr>
            <a:picLocks noChangeAspect="1"/>
          </p:cNvPicPr>
          <p:nvPr/>
        </p:nvPicPr>
        <p:blipFill>
          <a:blip r:embed="rId3"/>
          <a:stretch>
            <a:fillRect/>
          </a:stretch>
        </p:blipFill>
        <p:spPr>
          <a:xfrm>
            <a:off x="864141" y="1272989"/>
            <a:ext cx="7186176" cy="3816724"/>
          </a:xfrm>
          <a:prstGeom prst="rect">
            <a:avLst/>
          </a:prstGeom>
        </p:spPr>
      </p:pic>
    </p:spTree>
    <p:extLst>
      <p:ext uri="{BB962C8B-B14F-4D97-AF65-F5344CB8AC3E}">
        <p14:creationId xmlns:p14="http://schemas.microsoft.com/office/powerpoint/2010/main" val="19500478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2800" dirty="0">
                <a:latin typeface="Microsoft YaHei" charset="-122"/>
                <a:ea typeface="Microsoft YaHei" charset="-122"/>
                <a:cs typeface="Microsoft YaHei" charset="-122"/>
              </a:rPr>
              <a:t>问题：从词数统计信息上是否看出写作风格？</a:t>
            </a:r>
            <a:endParaRPr lang="zh-CN" altLang="en-US" sz="2800" dirty="0">
              <a:solidFill>
                <a:srgbClr val="C00000"/>
              </a:solidFill>
              <a:latin typeface="Microsoft YaHei" charset="-122"/>
              <a:ea typeface="Microsoft YaHei" charset="-122"/>
              <a:cs typeface="Microsoft YaHei" charset="-122"/>
            </a:endParaRPr>
          </a:p>
        </p:txBody>
      </p:sp>
      <p:sp>
        <p:nvSpPr>
          <p:cNvPr id="30" name="内容占位符 2">
            <a:extLst>
              <a:ext uri="{FF2B5EF4-FFF2-40B4-BE49-F238E27FC236}">
                <a16:creationId xmlns:a16="http://schemas.microsoft.com/office/drawing/2014/main" xmlns="" id="{C55C7DF1-88CB-C746-AAB1-1EBC5731A6DA}"/>
              </a:ext>
            </a:extLst>
          </p:cNvPr>
          <p:cNvSpPr txBox="1">
            <a:spLocks/>
          </p:cNvSpPr>
          <p:nvPr/>
        </p:nvSpPr>
        <p:spPr>
          <a:xfrm>
            <a:off x="258266" y="833497"/>
            <a:ext cx="8639998" cy="409709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华文中宋" panose="02010600040101010101" pitchFamily="2" charset="-122"/>
                <a:ea typeface="华文中宋" panose="0201060004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华文仿宋" panose="02010600040101010101" pitchFamily="2" charset="-122"/>
                <a:ea typeface="华文仿宋" panose="0201060004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1" indent="-342900" algn="l" defTabSz="914400" rtl="0" eaLnBrk="1" fontAlgn="auto" latinLnBrk="0" hangingPunct="1">
              <a:lnSpc>
                <a:spcPct val="100000"/>
              </a:lnSpc>
              <a:spcBef>
                <a:spcPts val="672"/>
              </a:spcBef>
              <a:spcAft>
                <a:spcPts val="0"/>
              </a:spcAft>
              <a:buClrTx/>
              <a:buSzTx/>
              <a:buFont typeface="Arial" panose="020B0604020202020204" pitchFamily="34" charset="0"/>
              <a:buChar char="•"/>
              <a:tabLst/>
              <a:defRPr/>
            </a:pPr>
            <a:r>
              <a:rPr kumimoji="1" lang="zh-CN" altLang="en-US" sz="2000" b="0" i="0" u="none" strike="noStrike" kern="1200" cap="none" spc="0" normalizeH="0" baseline="0" noProof="0" dirty="0">
                <a:ln>
                  <a:noFill/>
                </a:ln>
                <a:solidFill>
                  <a:prstClr val="black"/>
                </a:solidFill>
                <a:effectLst/>
                <a:uLnTx/>
                <a:uFillTx/>
                <a:latin typeface="Microsoft YaHei" charset="-122"/>
                <a:ea typeface="Microsoft YaHei" charset="-122"/>
                <a:cs typeface="+mn-cs"/>
              </a:rPr>
              <a:t>我们对文本进行</a:t>
            </a:r>
            <a:r>
              <a:rPr kumimoji="1" lang="zh-CN" altLang="en-US" sz="2000" b="0" i="0" u="none" strike="noStrike" kern="1200" cap="none" spc="0" normalizeH="0" baseline="0" noProof="0" dirty="0">
                <a:ln>
                  <a:noFill/>
                </a:ln>
                <a:solidFill>
                  <a:srgbClr val="C00000"/>
                </a:solidFill>
                <a:effectLst/>
                <a:uLnTx/>
                <a:uFillTx/>
                <a:latin typeface="Microsoft YaHei" charset="-122"/>
                <a:ea typeface="Microsoft YaHei" charset="-122"/>
                <a:cs typeface="+mn-cs"/>
              </a:rPr>
              <a:t>分词</a:t>
            </a:r>
            <a:r>
              <a:rPr kumimoji="1" lang="zh-CN" altLang="en-US" sz="2000" b="0" i="0" u="none" strike="noStrike" kern="1200" cap="none" spc="0" normalizeH="0" baseline="0" noProof="0" dirty="0">
                <a:ln>
                  <a:noFill/>
                </a:ln>
                <a:solidFill>
                  <a:prstClr val="black"/>
                </a:solidFill>
                <a:effectLst/>
                <a:uLnTx/>
                <a:uFillTx/>
                <a:latin typeface="Microsoft YaHei" charset="-122"/>
                <a:ea typeface="Microsoft YaHei" charset="-122"/>
                <a:cs typeface="+mn-cs"/>
              </a:rPr>
              <a:t>，并统计不同章节的</a:t>
            </a:r>
            <a:r>
              <a:rPr kumimoji="1" lang="zh-CN" altLang="en-US" sz="2000" b="0" i="0" u="none" strike="noStrike" kern="1200" cap="none" spc="0" normalizeH="0" baseline="0" noProof="0" dirty="0">
                <a:ln>
                  <a:noFill/>
                </a:ln>
                <a:solidFill>
                  <a:srgbClr val="C00000"/>
                </a:solidFill>
                <a:effectLst/>
                <a:uLnTx/>
                <a:uFillTx/>
                <a:latin typeface="Microsoft YaHei" charset="-122"/>
                <a:ea typeface="Microsoft YaHei" charset="-122"/>
                <a:cs typeface="+mn-cs"/>
              </a:rPr>
              <a:t>词频</a:t>
            </a:r>
            <a:endParaRPr kumimoji="1" lang="en-US" altLang="zh-CN" sz="1800" b="0" i="0" u="none" strike="noStrike" kern="1200" cap="none" spc="0" normalizeH="0" baseline="0" noProof="0" dirty="0">
              <a:ln>
                <a:noFill/>
              </a:ln>
              <a:solidFill>
                <a:srgbClr val="C00000"/>
              </a:solidFill>
              <a:effectLst/>
              <a:uLnTx/>
              <a:uFillTx/>
              <a:latin typeface="Microsoft YaHei" charset="-122"/>
              <a:ea typeface="Microsoft YaHei" charset="-122"/>
              <a:cs typeface="+mn-cs"/>
            </a:endParaRPr>
          </a:p>
        </p:txBody>
      </p:sp>
      <p:pic>
        <p:nvPicPr>
          <p:cNvPr id="4" name="Picture 3"/>
          <p:cNvPicPr>
            <a:picLocks noChangeAspect="1"/>
          </p:cNvPicPr>
          <p:nvPr/>
        </p:nvPicPr>
        <p:blipFill>
          <a:blip r:embed="rId3"/>
          <a:stretch>
            <a:fillRect/>
          </a:stretch>
        </p:blipFill>
        <p:spPr>
          <a:xfrm>
            <a:off x="987232" y="1321068"/>
            <a:ext cx="7188574" cy="3786574"/>
          </a:xfrm>
          <a:prstGeom prst="rect">
            <a:avLst/>
          </a:prstGeom>
        </p:spPr>
      </p:pic>
    </p:spTree>
    <p:extLst>
      <p:ext uri="{BB962C8B-B14F-4D97-AF65-F5344CB8AC3E}">
        <p14:creationId xmlns:p14="http://schemas.microsoft.com/office/powerpoint/2010/main" val="17797780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2800" dirty="0">
                <a:latin typeface="Microsoft YaHei" charset="-122"/>
                <a:ea typeface="Microsoft YaHei" charset="-122"/>
                <a:cs typeface="Microsoft YaHei" charset="-122"/>
              </a:rPr>
              <a:t>问题：从不同词的词频中能否发现有趣的规律？</a:t>
            </a:r>
            <a:endParaRPr lang="zh-CN" altLang="en-US" sz="2800" dirty="0">
              <a:solidFill>
                <a:srgbClr val="C00000"/>
              </a:solidFill>
              <a:latin typeface="Microsoft YaHei" charset="-122"/>
              <a:ea typeface="Microsoft YaHei" charset="-122"/>
              <a:cs typeface="Microsoft YaHei" charset="-122"/>
            </a:endParaRPr>
          </a:p>
        </p:txBody>
      </p:sp>
      <p:sp>
        <p:nvSpPr>
          <p:cNvPr id="30" name="内容占位符 2">
            <a:extLst>
              <a:ext uri="{FF2B5EF4-FFF2-40B4-BE49-F238E27FC236}">
                <a16:creationId xmlns:a16="http://schemas.microsoft.com/office/drawing/2014/main" xmlns="" id="{C55C7DF1-88CB-C746-AAB1-1EBC5731A6DA}"/>
              </a:ext>
            </a:extLst>
          </p:cNvPr>
          <p:cNvSpPr txBox="1">
            <a:spLocks/>
          </p:cNvSpPr>
          <p:nvPr/>
        </p:nvSpPr>
        <p:spPr>
          <a:xfrm>
            <a:off x="258266" y="833497"/>
            <a:ext cx="8639998" cy="409709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华文中宋" panose="02010600040101010101" pitchFamily="2" charset="-122"/>
                <a:ea typeface="华文中宋" panose="0201060004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华文仿宋" panose="02010600040101010101" pitchFamily="2" charset="-122"/>
                <a:ea typeface="华文仿宋" panose="0201060004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1" indent="-342900" algn="l" defTabSz="914400" rtl="0" eaLnBrk="1" fontAlgn="auto" latinLnBrk="0" hangingPunct="1">
              <a:lnSpc>
                <a:spcPct val="100000"/>
              </a:lnSpc>
              <a:spcBef>
                <a:spcPts val="672"/>
              </a:spcBef>
              <a:spcAft>
                <a:spcPts val="0"/>
              </a:spcAft>
              <a:buClrTx/>
              <a:buSzTx/>
              <a:buFont typeface="Arial" panose="020B0604020202020204" pitchFamily="34" charset="0"/>
              <a:buChar char="•"/>
              <a:tabLst/>
              <a:defRPr/>
            </a:pPr>
            <a:r>
              <a:rPr kumimoji="1" lang="zh-CN" altLang="en-US" sz="2000" b="0" i="0" u="none" strike="noStrike" kern="1200" cap="none" spc="0" normalizeH="0" baseline="0" noProof="0" dirty="0">
                <a:ln>
                  <a:noFill/>
                </a:ln>
                <a:solidFill>
                  <a:prstClr val="black"/>
                </a:solidFill>
                <a:effectLst/>
                <a:uLnTx/>
                <a:uFillTx/>
                <a:latin typeface="Microsoft YaHei" charset="-122"/>
                <a:ea typeface="Microsoft YaHei" charset="-122"/>
                <a:cs typeface="+mn-cs"/>
              </a:rPr>
              <a:t>我们针对前</a:t>
            </a:r>
            <a:r>
              <a:rPr kumimoji="1" lang="en-US" altLang="zh-CN" sz="2000" b="0" i="0" u="none" strike="noStrike" kern="1200" cap="none" spc="0" normalizeH="0" baseline="0" noProof="0" dirty="0">
                <a:ln>
                  <a:noFill/>
                </a:ln>
                <a:solidFill>
                  <a:prstClr val="black"/>
                </a:solidFill>
                <a:effectLst/>
                <a:uLnTx/>
                <a:uFillTx/>
                <a:latin typeface="Microsoft YaHei" charset="-122"/>
                <a:ea typeface="Microsoft YaHei" charset="-122"/>
                <a:cs typeface="+mn-cs"/>
              </a:rPr>
              <a:t>80</a:t>
            </a:r>
            <a:r>
              <a:rPr kumimoji="1" lang="zh-CN" altLang="en-US" sz="2000" b="0" i="0" u="none" strike="noStrike" kern="1200" cap="none" spc="0" normalizeH="0" baseline="0" noProof="0" dirty="0">
                <a:ln>
                  <a:noFill/>
                </a:ln>
                <a:solidFill>
                  <a:prstClr val="black"/>
                </a:solidFill>
                <a:effectLst/>
                <a:uLnTx/>
                <a:uFillTx/>
                <a:latin typeface="Microsoft YaHei" charset="-122"/>
                <a:ea typeface="Microsoft YaHei" charset="-122"/>
                <a:cs typeface="+mn-cs"/>
              </a:rPr>
              <a:t>回与后</a:t>
            </a:r>
            <a:r>
              <a:rPr kumimoji="1" lang="en-US" altLang="zh-CN" sz="2000" b="0" i="0" u="none" strike="noStrike" kern="1200" cap="none" spc="0" normalizeH="0" baseline="0" noProof="0" dirty="0">
                <a:ln>
                  <a:noFill/>
                </a:ln>
                <a:solidFill>
                  <a:prstClr val="black"/>
                </a:solidFill>
                <a:effectLst/>
                <a:uLnTx/>
                <a:uFillTx/>
                <a:latin typeface="Microsoft YaHei" charset="-122"/>
                <a:ea typeface="Microsoft YaHei" charset="-122"/>
                <a:cs typeface="+mn-cs"/>
              </a:rPr>
              <a:t>40</a:t>
            </a:r>
            <a:r>
              <a:rPr kumimoji="1" lang="zh-CN" altLang="en-US" sz="2000" b="0" i="0" u="none" strike="noStrike" kern="1200" cap="none" spc="0" normalizeH="0" baseline="0" noProof="0" dirty="0">
                <a:ln>
                  <a:noFill/>
                </a:ln>
                <a:solidFill>
                  <a:prstClr val="black"/>
                </a:solidFill>
                <a:effectLst/>
                <a:uLnTx/>
                <a:uFillTx/>
                <a:latin typeface="Microsoft YaHei" charset="-122"/>
                <a:ea typeface="Microsoft YaHei" charset="-122"/>
                <a:cs typeface="+mn-cs"/>
              </a:rPr>
              <a:t>回绘制</a:t>
            </a:r>
            <a:r>
              <a:rPr kumimoji="1" lang="zh-CN" altLang="en-US" sz="2000" b="0" i="0" u="none" strike="noStrike" kern="1200" cap="none" spc="0" normalizeH="0" baseline="0" noProof="0" dirty="0">
                <a:ln>
                  <a:noFill/>
                </a:ln>
                <a:solidFill>
                  <a:srgbClr val="C00000"/>
                </a:solidFill>
                <a:effectLst/>
                <a:uLnTx/>
                <a:uFillTx/>
                <a:latin typeface="Microsoft YaHei" charset="-122"/>
                <a:ea typeface="Microsoft YaHei" charset="-122"/>
                <a:cs typeface="+mn-cs"/>
              </a:rPr>
              <a:t>词云图</a:t>
            </a:r>
            <a:endParaRPr kumimoji="1" lang="en-US" altLang="zh-CN" sz="1800" b="0" i="0" u="none" strike="noStrike" kern="1200" cap="none" spc="0" normalizeH="0" baseline="0" noProof="0" dirty="0">
              <a:ln>
                <a:noFill/>
              </a:ln>
              <a:solidFill>
                <a:srgbClr val="C00000"/>
              </a:solidFill>
              <a:effectLst/>
              <a:uLnTx/>
              <a:uFillTx/>
              <a:latin typeface="Microsoft YaHei" charset="-122"/>
              <a:ea typeface="Microsoft YaHei" charset="-122"/>
              <a:cs typeface="+mn-cs"/>
            </a:endParaRPr>
          </a:p>
        </p:txBody>
      </p:sp>
      <p:pic>
        <p:nvPicPr>
          <p:cNvPr id="3" name="Picture 2"/>
          <p:cNvPicPr>
            <a:picLocks noChangeAspect="1"/>
          </p:cNvPicPr>
          <p:nvPr/>
        </p:nvPicPr>
        <p:blipFill>
          <a:blip r:embed="rId3"/>
          <a:stretch>
            <a:fillRect/>
          </a:stretch>
        </p:blipFill>
        <p:spPr>
          <a:xfrm>
            <a:off x="628650" y="1359162"/>
            <a:ext cx="4019422" cy="3230767"/>
          </a:xfrm>
          <a:prstGeom prst="rect">
            <a:avLst/>
          </a:prstGeom>
        </p:spPr>
      </p:pic>
      <p:pic>
        <p:nvPicPr>
          <p:cNvPr id="5" name="Picture 4"/>
          <p:cNvPicPr>
            <a:picLocks noChangeAspect="1"/>
          </p:cNvPicPr>
          <p:nvPr/>
        </p:nvPicPr>
        <p:blipFill>
          <a:blip r:embed="rId4"/>
          <a:stretch>
            <a:fillRect/>
          </a:stretch>
        </p:blipFill>
        <p:spPr>
          <a:xfrm>
            <a:off x="4787173" y="1360729"/>
            <a:ext cx="4017473" cy="3229200"/>
          </a:xfrm>
          <a:prstGeom prst="rect">
            <a:avLst/>
          </a:prstGeom>
        </p:spPr>
      </p:pic>
      <p:sp>
        <p:nvSpPr>
          <p:cNvPr id="6" name="Rectangle 5"/>
          <p:cNvSpPr/>
          <p:nvPr/>
        </p:nvSpPr>
        <p:spPr>
          <a:xfrm>
            <a:off x="2180543" y="4607858"/>
            <a:ext cx="915635" cy="417358"/>
          </a:xfrm>
          <a:prstGeom prst="rect">
            <a:avLst/>
          </a:prstGeom>
        </p:spPr>
        <p:txBody>
          <a:bodyPr wrap="none">
            <a:spAutoFit/>
          </a:bodyPr>
          <a:lstStyle/>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charset="-122"/>
                <a:ea typeface="Microsoft YaHei" charset="-122"/>
                <a:cs typeface="Microsoft YaHei" charset="-122"/>
              </a:rPr>
              <a:t>前</a:t>
            </a:r>
            <a:r>
              <a:rPr kumimoji="0" lang="en-US" altLang="zh-CN" sz="18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80</a:t>
            </a:r>
            <a:r>
              <a:rPr kumimoji="0" lang="zh-CN" altLang="en-US" sz="18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回</a:t>
            </a:r>
          </a:p>
        </p:txBody>
      </p:sp>
      <p:sp>
        <p:nvSpPr>
          <p:cNvPr id="8" name="Rectangle 7"/>
          <p:cNvSpPr/>
          <p:nvPr/>
        </p:nvSpPr>
        <p:spPr>
          <a:xfrm>
            <a:off x="6338091" y="4605368"/>
            <a:ext cx="915635" cy="452432"/>
          </a:xfrm>
          <a:prstGeom prst="rect">
            <a:avLst/>
          </a:prstGeom>
        </p:spPr>
        <p:txBody>
          <a:bodyPr wrap="none">
            <a:spAutoFit/>
          </a:bodyPr>
          <a:lstStyle/>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后</a:t>
            </a:r>
            <a:r>
              <a:rPr kumimoji="0" lang="en-US" altLang="zh-CN" sz="18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40</a:t>
            </a:r>
            <a:r>
              <a:rPr kumimoji="0" lang="zh-CN" altLang="en-US" sz="1800" b="0" i="0" u="none" strike="noStrike" kern="1200" cap="none" spc="0" normalizeH="0" baseline="0" noProof="0" dirty="0">
                <a:ln>
                  <a:noFill/>
                </a:ln>
                <a:solidFill>
                  <a:prstClr val="black"/>
                </a:solidFill>
                <a:effectLst/>
                <a:uLnTx/>
                <a:uFillTx/>
                <a:latin typeface="Microsoft YaHei" charset="-122"/>
                <a:ea typeface="Microsoft YaHei" charset="-122"/>
                <a:cs typeface="Microsoft YaHei" charset="-122"/>
              </a:rPr>
              <a:t>回</a:t>
            </a:r>
          </a:p>
        </p:txBody>
      </p:sp>
    </p:spTree>
    <p:extLst>
      <p:ext uri="{BB962C8B-B14F-4D97-AF65-F5344CB8AC3E}">
        <p14:creationId xmlns:p14="http://schemas.microsoft.com/office/powerpoint/2010/main" val="424855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latin typeface="Microsoft YaHei" charset="-122"/>
                <a:ea typeface="Microsoft YaHei" charset="-122"/>
                <a:cs typeface="Microsoft YaHei" charset="-122"/>
              </a:rPr>
              <a:t>问题：不同人物在不同章节出现的累积频率</a:t>
            </a:r>
            <a:endParaRPr lang="en-US" dirty="0"/>
          </a:p>
        </p:txBody>
      </p:sp>
      <p:sp>
        <p:nvSpPr>
          <p:cNvPr id="3" name="AutoShape 2" descr="data:image/png;base64,iVBORw0KGgoAAAANSUhEUgAAAlwAAAEvCAYAAACQQh9CAAAAOXRFWHRTb2Z0d2FyZQBNYXRwbG90bGliIHZlcnNpb24zLjMuNCwgaHR0cHM6Ly9tYXRwbG90bGliLm9yZy8QVMy6AAAACXBIWXMAAAsTAAALEwEAmpwYAACUMUlEQVR4nOzdd3hUVfrA8e+dnjrpnYTeuwFBxQVBxYId197Wtvuz6yqoa1nXvra1FxCxY8MCKKIgIgiGXkJLQnrvydR77/n9MSEkgJSQZFLO53nmSXLunXvfCSR555T3KEIIJEmSJEmSpLZj8HcAkiRJkiRJXZ1MuCRJkiRJktqYTLgkSZIkSZLamEy4JEmSJEmS2phMuCRJkiRJktqYTLgkSZIkSZLamMnfARxOVFSU6Nmzp7/DkCRJkiRJOqy1a9eWCSGi92/v8AlXz549SUtL83cYkiRJkiRJh6UoSvbB2uWQoiRJkiRJUhuTCZckSZIkSVIbkwmXJEmSJElSG+vwc7gOxuv1kpeXh8vl8ncofmOz2UhKSsJsNvs7FEmSJEmSDqNTJlx5eXmEhITQs2dPFEXxdzjtTghBeXk5eXl59OrVy9/hSJIkSZJ0GJ1ySNHlchEZGdktky0ARVGIjIzs1j18kiRJktSZdMqEC+i2ydZe3f31S5IkSVJn0mkTro7A6/WiqioANTU1uN1u8vLy/ByVJEmSJEkdjUy4WsjhcHDNNdewZs0a6uvruf7669m8eTMzZ87k0UcfRVVVPB4PmqYd8Fxd1/F6vX6IWpIkSZIkf+iUk+b9LTs7m3//+99omkZOTg4//fQTffr04f777+fFF1/EYrFQXFzMO++8w4oVKzAajY09X0lJSei6zsSJE7n//vv9/EokSZIkqeMTQqBpDlS1Gq+3ClWtQdOc6LobTXeh624Q4pDXUBQjCQnT2yniA8mEqwWSk5N5++23eemll7jkkksa25cuXcqzzz5Lfn4+//3vf3n44Ycbj73zzjsAXH/99e0eryRJkiR1FEIIXK4C6ut3Ule3A4cjA1337DuOQNeceNUqvN59CZYQxzYyZDDYZMJ1LB79divbCmpa9ZqDE0J5eNqQPz2uKAoZGRm89NJLfP311xQXF2O1WgkJCSE/P58FCxYwaNAgwPcfS05wlyRJkiQoLlnE9u33o6r7/m5brXEYjQHNzjMaAjGZ7QQHx2E22TGZ7ZhNdszmMEwmOyZTCEZjAAaDDaPRhsFgBeXQs6QU/Pu3uNMnXP5iNBq56KKL6NOnD2azmaSkJDZt2oTD4cBoNAJQXV3NeeedR2BgYOOQ4vz583E4HHz++edERET48yVIkiRJUrupqkpj27a7CAoaQELCxQQH9Sc4eAAmU4i/Q2sXnT7hOlRPVFsym82kpaWRlpZGYWEhVqu1MYG68sorAbDb7SxduhTYN6S4fv16br75ZplsSZIkSd2Gw5HFxk03YbMlMmrku5jN4f4Oqd11+oTLX8rLy7npppswm8389NNPREZGMnLkSDRNo66u7k+fd+edd3LLLbcwa9YsEhMT2zFiSZIkSWp/Hk85GzZeh6IYGDF8VrdMtkAmXC32+OOPU1Ozbww6KyuLtLQ0wFef6/XXX+f6668nJCQERVEoLCwEfEOKJpOJyy+/nFdeeYWhQ4f6JX5JkiRJamua5mLTpptwu4sZPepDAgNT/B2S38iEq4VOO+00kpKSMJl830K73c7q1auZPHkyzz//PP3792f58uV+jlKSJEmS/KOi4jd2ZzxDbe1Whg19Bbt9lL9D8iuZcLVQ//79Ofnkk3G5XOTm5tKvXz9sNhuDBg1qVipCkiRJkrqT6ur1ZGQ+R2XlKqzWeIYOeYmYmKn+DsvvZMLVQieffDIANpuNfv36ATBs2DAAJk+e7Le4JEmSJKm96bqHsvKlFOR/QnnFcszmSPr3e4jExEt8JRskmXBJkiRJktQy9fW7KSiYR2HRV3i9FVgtsfTpfTdJSVdjMgX5O7wORSZckiRJkiQdterq9axd91fAQFTUZBLiLyIiYgIGg0wtDkZ+V1rRn1WVdzgcBAYG+iEiSZIkSWp9Qgh27X4CszmCsWO/w2qJ8ndIHd6h6+BLR+y1117jySefPKD9999/58YbbwSguLiYrVu3sn379saHruvtHaokSZIkHZPS0sVUV6+jd687ZLJ1hGQPVws5nU7+8pe/YLFYAKipqaG0tJSFCxcC4PF4WLp0KS+88AKZmZmceuqp3H777TzyyCPcfPPNADz33HNs27bNb69BkiRJko6WrnvZnfEMQUH9iI+/yN/hdBoy4WohIQSBgYEsWbIEo9HYOJQohEDTNC688EI+//xzANasWYPX68VisfDmm2+yadMmHnjgAb788ku5sbUkSZLUqeQXfIzTuYcRw9+R87WOQuf/Ti2aAUWbW/eaccPgjKcOeYrNZuPDDz9k5syZrFy5ktLSUgwGAzExMQwdOpSvv/6atLQ01qxZQ0pKCuPHj+fTTz9FCEHfvn356KOPGstISJIkSVJnoKq1ZGX9j/Dw8URGTvR3OJ1K50+4/MRgMJCYmMizzz4LwBtvvIHNZuOaa65pPGf06NEMHDiQ+vp63nnnHYQQREVFMX36dN59912mTpWF4CRJkqTOY0/2G3i9lfTtO0OO0Bylzp9wHaYnqq2NHTuWgIAACgsLMRgMzJkzB4fDwUcffYTD4eC+++5j69atnH322XzwwQdcdNFFfPTRR/z666/MmDHDr7FLkiRJ0pHQNDfV1Wnk5r5LXOx5hIbIfYCPVudPuPxszZo1wL4eLpPJhKIo9O3bF4CvvvqKm2++mYcffpioqCjOOussHn74YS699FIMBrlIVJIkSeqYamq3UFr6I1VVa6ip2YCuezCZQund+y5/h9Ypyb/4x8Dtdh/QNmXKFDIzM/F6vei6jsPhYPXq1Vx//fVUVlbyxBNP0Lt3bxYsWMA333yDpml+iFySJEmSDiSETlnZUtauu4w//jiXPXteQ9OcJCVeyfBhb3LC+GUEBCT6O8xOSfZwtZDH42HixIlYrc33iJozZw4A3377LW+++SZWq5WpU6fy97//nZNPPplbb72Vzz77jLKyMu68807Kysq47rrr/PAKJEmSJMnH7SmjtHQxubnv4XDsxmqNo2/fmSTEX4zZHOrv8LoERQhx6BMUZTZwNlAihBja0PYIcANQ2nDa/UKIhQ3HZgJ/AzTgNiHEDw3tU4GXACPwjhDiiCZfpaamirS0tGZt6enpDBo06Eie3qF4PJ7Gul2tobN+HyRJkiT/cziyKS37sbGIKQiCgweTknw9MTFnYjCY/R1ip6QoylohROr+7UfSwzUHeAWYu1/7C0KI/+53k8HAJcAQIAFYoihK/4bDrwKnAnnAH4qifCOE6FZVP1sz2ZIkSZKko6XrXkrLlpCX9z5VVasBCA4eTK9etxEdfRrBQQPk6sM2ctiESwixXFGUnkd4vXOBT4QQbiBLUZTdwNiGY7uFEJkAiqJ80nBut0q4JEmSJKm9aZqD+vrdlJf/Qn7+x7g9xdhsifTpfQ+xsWcTENDD3yF2C8cyh+sWRVGuAtKAu4UQlUAi8HuTc/Ia2gBy92s//hjuLUmSJEndgstdRGnJ9wgOPQVI1z3omgtdd6HpLtyuQurqd+B05kLDcyMiJjAg8d9ERU1CUYztEL20V0sTrteBx/D9Cz4GPAe02sxvRVFuBG4ESE5Obq3LSpIkSVKns2vnfygpXXTE5yuKBaPRisUSTUjwEOLiLiA4qD8hIUPlCkM/alHCJYQo3vu5oihvA981fJkPNO2bTGpo4xDtB7v+W8Bb4Js035IY24OmaRiNzd8h6Lp+0PpaDoeD3NxcBgwY0F7hSZIkSZ2c211KadmPJCVdTe9etx/yXIPBgsFgRVFkxaeOqEUJl6Io8UKIwoYvzwe2NHz+DfCRoijP45s03w9YAyhAP0VReuFLtC4BLjuWwP2tqKiISy+99ICES9M0vvjiCyIiIli9ejXZ2dkYDAaysrJYvHgxN910U2NSdtFFcpd1SZIk6c8VFn6GECo9kq7EbLb7OxzpGBw24VIU5WNgIhClKEoe8DAwUVGUkfiGFPcANwEIIbYqijIP32R4Ffg/IYTWcJ1bgB/wlYWYLYTY2tovpj3FxcWxdOnSQ54TEhJCdHQ0iqLw888/M3nyZKKiogAwmWQJNEmSJOnPCaGRX/Ap4eHjCQzs5e9wpGN0JKsULz1I86xDnP848PhB2hcCC48quk7O4/Hw9NNPYzKZWLVqFePGjWPFihUATJs2jZNOOsnPEUqSJEkdVXnFr7hcefTtc6+/Q5FaQafvZnl6zdNsr9jeqtccGDGQ+8be96fHNU3jpJNOIjQ0lJKSEsLCwnC5XADY7XasVisffPABixYtYsqUKdTU1JCZmcmkSZMar1FZWUl2djYpKSmtGrskSZLUNeTnf4zZHEl09Kn+DkVqBZ0+4fIHo9HIqlWrALjiiit45JFHGnuurrnmGgBUVeXyyy9n3bp1vPbaa3z//fdYLBaefPJJBgwYwLRp04iOjvbXS5AkSZI6MJerkPLypSQn34DBIItmdwWdPuE6VE9Ue8jPzycmJuaAdk3T+PTTT3n11VcxmUxcddVVgG+Ycfbs2WzZsoXbb79drlqUJEmSDlBQ+BlCaCQm/NXfoXR4mi4or3ejavuKGghA1XRcXh2XV8Pl1dB0wQl9o/wWZ6dPuPwpOzsbk8lEaGjzjT01TSM/Px9VVXnuueeYO3cuEyZMAKC2tpbk5GTOOeccDrePpSRJktT96LpKQcGnRERMICCge9aidHk18iodZJc72FPuoKTWhbtJ8lTv0SipcVFU46K01o1+BH9ObWYD2x87o+2D/xMy4Wqh8vJyLrnkEl544QUADAYDhYW+ShmvvfYaRqORmTNnMn/+fEaMGNFYAqK0tJQdO3YwdepUv8UuSZIkdVzl5ctwu4vo3/8hf4fSSAhBZlk9O4tqmyU3AuFLhFStsTdp/84EryZwq75jblXDrer7XRtqXSrVTg9VDi9VTi9ldW6aXsZsVLCZjQ0PA4FmEzGhVvrFhhAXaiM21IrF1Lz+mMlgaDx/70d/kglXC1RUVDBhwgQef/xxxo0bB8App5zCLbfcwsSJE4mKiuL1118HfIVQ582bx/LlywHfkGJCQoLfYpckSZI6Bk1zUlm1msrKVbjdxXi9VajeahzOHCyWGKIiT/FbbA6Pyq7iOjbkVrE6q5w1WRWU1XlafD2L0YC1IfGxGA003R9bUSDYaiYswEzfmGDsAWbi7DZSIgNJiQyiZ2QQ4YHmTr+pttLRh7VSU1NFWlpas7b09HQGDRrkp4h8vF4vZrPZrzF0hO+DJEmSdOQ8ngoKi76konw5VdV/oOseDAYLVms8ZnMYJlMoZnMYsbHTiI6afNTXF0KQUVrH8p1lFFY7j+q5uoDcCgc7imvJqXA09jAlhgVwfK8IxvaKYGii/YCeJKupoQfJZMRqNmA0NE+MDIpyQFtXpijKWiFE6v7tsoerhfydbEmSJEmdh9tdSk7O2+Tlf4SuOwkK6kdS4pVEREwgLGwMRqOt8VxV06n3aFQ7vY1tHlWn2ultHHardanNNrP2aoL1OZX8sqOUgmpfmaIAs5Gj7RSKt9sYmmDnglFJDIgLYUhCKD0iAo/txUuATLgkSZIkqc14PGVk7XmVgoJP0XUvcbHn0LPn3wkK6tt4jsurkZZdzuqsCtZkVbA2uxKnVzvqe4VYTZzQN5JbTunHyf2jSAqXiVJHIhMuSZIkSWoDLncR69ZdistVQFzc+fRMuZn82khu/Ww7xTW/+nqsHF5q3Srgm8s0MC6Uv47pQVJ4QLM5S2ajgj3ATFigBXuAmRCbCWOT44oCCWEBmI1y4+qOSiZc7cThcJCbmyvrbkmSJHUDbncx69ZdjsdTwXGjP8ZuH01xjYurZ/+G06sxKjmcAbEh2APNhAVYGJIQSmrPcMICZZHTrkomXC20ZMkS1q9fT1hYGC+++GKzqvG5ubm88cYbhIaGkp2djcFgICsri8WLF3PTTTeh6zoGg6GxVIQkSZLUdbjdJaxbfzkeTykjR76L3T6aerfK3977gyqnl3k3jWdoot3fYUrtTCZcLWQ0GrHZbNjtdh5//HF0XWfatGmsXbuWnTt3EhwcTEhICNHR0SiKws8//8zkyZOJivJVuTWZ5LdekiSpq3G7S1m3/grc7mJGjniXMPtxqJrOLR+tI72wlneuSpXJVjcl/+q3wFdffcVTTz1FbW0tTz31FB999BHnn38+brebF198kXHjxjF+/Hg2bNjA008/jclkYtWqVYwbN65xz8Vp06Zx0kkn+fmVSJIkSa1BCEFZ2U/s3PUYHk85I0fMJiwsFSEED3+zlaU7Snn8/KFMGnjgVnBS99DpE66iJ57Anb69Va9pHTSQuPvv/9Pj559/PuHh4aSlpTFmzBgMBgOTJk3i+uuv5+OPP2bjxo3U1tayaNEipkyZQk1NDZmZmUyaNKnxGpWVlWRnZ5OSktKqsUuSJEnty+HIYueuxygv/4XAwL6MHjUXu300AB+szuHD1Tnc9JfeXH68/H3fnXX6hMsfNE3j999/59VXXyUqKop3332XZ555hh07djBp0iR0Xefuu+/m8ssvZ926dbz22mt8//33WCwWnnzySQYMGMC0adOazfuSJEmSOhevt4bsnDfJyZmNwWChX98HSEq6EoPBV6exzq3y/OIdnNg3kvtOH+jnaCV/6/QJ16F6otrKhx9+yC+//MJ9993HlVdeyfTp07nkkksICwvjggsu4NZbb8Xj8fC///2PV199FZPJxFVXXQX4tvaZPXs2W7Zs4fbbb5erFiVJkjoZTXOSmzeX7Ow3UdVq4uLOo2+fGVitzd9Ev7sii0qHl3tPH4ihG1Valw6u0ydc/nDVVVeRnJzMli1bMBqNPPvss1x22WUsWLCAJUuWcOaZZ2IwGFBVleeee465c+cyYcIEAGpra0lOTuacc845YINPSZIkqeNS1VoKi+azZ8+reDylREZOpE/vuwgJGXLAudVOL2//msmUQbGM6BHW/sFKHY5MuFrI7XYD8MILL7B9+3ZmzJjBggULePnll7nkkkt4+umnmTlzJvPnz2fEiBGNJSBKS0vZsWMHU6dO9Wf4kiRJ0mEIoVNbu4Xy8uWUVyynpmYDQmiE2ccwbOgrhIUdsF1eo1m/ZlLjUrnr1P7tGLHUkcmEqwVyc3O59957efvtt/F4PPz9739HVVVUVSUlJYUlS5Y07rWo6zrz5s1j+fLlgG9IMSEhwZ/hS5IkSX/C7S6lomI55RW/UlHxG15vBQAhIUNJSb6RyKhJ2ENHN6sCv7/Keg+zf9vDmcPiGJwQ2l6hSx2cTLhaoEePHmzcuPGA9k8++QSAoKCgxrYLLriACy64oN1ikyRJko6Oy1VAcckCiou/o7Z2CwBmcySRkScTGXEyEREnYrFEHfH13lyeSb1H5c4psndL2kcmXJIkSVKXp+sqNTUbUNVadN2NrrvxeCsoLfmBquo/AAgNGU6f3vcQGXkywcGDUJSj35ewtNbNeyv3cO6IBPrFhrT2y5A6MZlwSZIkSV2aprnYvPnvlFcsP+BYYGBfeve6g9jYaQQG9jzme72+LAOPpnO77N2S9iMTLkmSJKnL0jQnmzbdREXlSvr1vR+7/TgMBitGow2jMRCLJeaQ87GOxo6iWuau2sNFo5PoFRV0+CdI3YpMuCRJkqQuSVXr2bjpBqqq/mDwoKeJj7+wze6l6YIZX24iNMDMfWfIIqfSgY5+gFoCYNGiRQAUFBRwxRVX/Ol5Xq/3iNokSZKk1iGEwOOpYMPGa6muTmPI4OfaNNkC+OD3bNbnVPGvswcREWRp03tJnZPs4WqhrKwsnnrqKf72t79hMvm+jbGxsQwaNIjNmzeTn5+PzWbjvPPOQ9O0Zs/1er0sWrQIi0X+UEqSJB0rXfeyffsDVNdswOutQlWrEUJFUUwMGfIisTFntun9C6qcPPP9dk7uH815IxPb9F5S5yUTrha68soryczM5OWXXyY9PZ0FCxYwZswYvvvuO84++2ysVisACxYs8HOkkiRJXVtGxrMUFn1BVNQUrJZoTOYwzKZQwsLGYLePatN7CyH41/wt6AIeP29oq80Hk7qewyZciqLMBs4GSoQQQxvangWmAR4gA7hWCFGlKEpPIB3Y0fD034UQNzc85zhgDhAALARuF62wt82v83ZSllt3rJdpJqpHMBMu/vMVJiUlJfz1r3/lhRdeYOTIkeTk5HDWWWdx0003MXHiRDZv3kxRURHTp0/HZrMBvh/Kpj+ILpeLBQsWYLfbWzV2SZKk7qS09EdycmeRmHgFAwc82u73X7C5kJ+2l/DgWYPoERHY7veXOo8j6eGaA7wCzG3S9iMwUwihKoryNDATuK/hWIYQYuRBrvM6cAOwGl/CNRVY1LKw/SsmJobPP/8cp9PJyy+/zO+//86cOXMYOXJkYw9XfHw8K1asAMDhcDBu3DiWL19OWFiYf4OXJEnqIpzOXLal30tIyFD697u/3e5bUe9hTVYFq7PK+Wp9PsMS7VxzQs92u7/UOR024RJCLG/ouWratrjJl78DFx3qGoqixAOhQojfG76eC5xHKyRch+qJakvvv/8+Q4YMoaysjNTUVAwGAxs2bGjs4WrqtddeY+bMmYSFhfHiiy9y1VVXERER4Ze4JUmSugJd97Bly22AYNjQlzEYrG16P4+q8+kfObz/ezY7i32jKlaTgdSe4Tx6zlBMRrkGTTq01pjDdR3waZOveymKsh6oAR4UQvwKJAJ5Tc7Ja2jrtNLS0vB4PFx22WUsWrSIq666innz5jX2cO2VlZVFZmYm99xzDwBDhgzh2muvZf78+XKsX5Ik6SA0zYHbXXLIc3Jy36WmdhPDhr1GQEBy28WiC75an8+LS3aSV+lkVHIY/zx9AMf3imB4UhgWk0y0pCNzTAmXoigPACrwYUNTIZAshChvmLM1X1GUIS247o3AjQDJyW33g3QsqqqquPvuuykvL28sEbF+/frGHi4hBHl5eUycOJGhQ4cybdo0ampqcLvdZGRk8NxzzzUmYZIkSd2dEILq6rUUFH5GSclCNM1x2Of0SLqGmOjTj+meZXUecirq2VPmILvCgdOjNjkOy3aWsrukjqGJoTx+/jBO7hcl3yxLLdLihEtRlGvwTaafvHfyuxDCDbgbPl+rKEoG0B/IB5KaPD2poe2ghBBvAW8BpKamHvPE+taWk5NDUlISRqMRj8fTWFdryJAhLF68mLPPPhu32010dDT33nsvQ4cOJSUlhdjYWAICAigrKzvo5teSJEndje/N6Xvk5X+Aw5GF0RhEbMzZhIWNgUPsZWgyBhEZOalF99R1wUdrcnj+x51U1Hsa2w0K2MzGZucmRwTy+uWjmTo0TiZa0jFRjmShYMMcru+arFKcCjwP/EUIUdrkvGigQgihKYrSG/gVGCaEqFAUZQ1wG/smzb8shFh4uHunpqaKtLS0Zm3p6ekMGjToCF9i1yW/D5IkdWZCaGzf/iAFhfOw248jIeFiYqLPwGRqu21xdhTVcv9Xm1mbXcm43hFMHRJHSmQQKZGBJIUHyiFC6ZgpirJWCJG6f/uRlIX4GJgIRCmKkgc8jG9VohX4sSHj31v+4WTg34qieAEduFkIUdFwqX+wryzEIjrpCkVJkiTp2Om6h63b7qakZCE9e95C7153tGkPksur8b+fdvHW8kxCbCaemz6CC0Ynyl4rqd0cySrFSw/SPOtPzv0C+OJPjqUBQ48qOkmSJKnL0TQnm7f8H+Xlv9C370xSkq9v0/uV17m5YW4a63KquOi4JO4/U26/I7U/WWlekiRJajd1dTvYsfMRqqr+YOCAx0lMvKRN75dVVs+1766hsNrFa5eP5sxh8W16P0n6MzLhkiRJktqUqtZSVPwthYWfU1OzEYPBwtAhLxIbe/bhn3wM1mZXcP17aSiKwkc3jOO4lPA2vZ8kHYpMuI6By+Vq3LpHkiSpu9M0FxWVv1FftwOXuxi3uwiPu4S6+p3ouovgoAH06/cgcbHnYLFEtmksP24r5v8+WkeC3caca8fSM6rtJuJL0pGQCdcxmDRpEh9//DE9e/YE4PTTT+eLL74gODgYAI/Hg9FoxGhsvsxY13U0TcNsNrd3yJIkSUdMCB2vt+qQ5+i6m8rKVZSW/Uh5+a/ouhMAk8mO1RqL1RpLQsJfiY87j5CQYe0yST23wsGdn25gUFwI7147Vs7XkjoEmXC1gBACVVUJCgpqTLYAzGYzgYGBOJ1OAgICePLJJ1mxYgVGo5G8PF+h/aSkJHRdZ+LEidx/f/vt/SVJknQ4uq5SV7eNyqo1VFX9QVXVH6hq9RE912qJJT7+QmKiT8NuH43RGNDG0R6cpgvu/HQDCvDq5aNlsiV1GJ0+4Vo65y1KsjNb9ZoxKb2ZdM2Nf3o8KyuLCy+8kMrKSpKSkvjoo4+YNcu3cHPlypW89dZbzJ07l4cffrjxOe+88w4A11/ftqtxJEmS9qdpDhzOHFyufLzeSlRvNV61Gq+3Cre7uPHh8ZThq+gDAQE9iYk+naDg/iiK8RBXVwgNHU5oyDCUQxQqbS9v/JJBWnYlL/x1BEnhgf4OR5IadfqEyx969+7NbbfdRkREBB999BFVVVWMGDGCn3/+mZNOOom5c+eycuVKTjjhBIQQss6LJEntrqx8GXv2vI7TmY3HU3qQMwyYzXYslmis1liCgwdgtcYSFNSP8LCxWK2x7R7zsdqSX80LP+7krOHxnDeyU2/XK3VBnT7hOlRPVFv64YcfmDVrFm+++Sa//vorF110ET///DOappGamsrxxx9PdXU15513HoGBgY1DivPnz8fhcPD5558TERHhl9glSeraNM1Jevp9GAxWIiMnEhiQTEBACraAJCzmCMzmMIzGoA7RI9VaXF6NOz7dQGSwhcfPGyrf6EodTqdPuPxl/PjxXHPNNYwaNYoBAwYwevRovF4vX3/9NYsXL+bGG2/EbrezdOlSYN+Q4vr167n55ptlsiVJUpvJL/gEj6eM0aM+Jjx8rL/DaXUeVefztXlUOfftg7ghp4rdJXW8/7exhAXKeVtSxyMTrha64YYb+PLLLyksLOTBBx/EbDbz1ltvcdFFF7Fw4Z9vEXnnnXdyyy23MGvWLBITZZe3JEmtS9PcZGe/RVjY8V0y2QL493db+eD3nAPa/29SHyb0i/ZDRJJ0eDLhaoGcnByuu+46HnnkEXr37k1xcTELFy5k7ty5vPnmm0RHR5OZmck111xDSEgIiqJQWFgI+IYUTSYTl19+Oa+88gpDh8rdjiRJaj0FBZ/g8ZQwZMjz/g6lTXy5Lo8Pfs/hhgm9uPu0AY3tigJW06Em90uSf8mEqwWio6N58sknGTNmDHl5edx0002ceeaZ/PTTTwQF+Yrr9e7dm+XLl/s5UkmSuhNf79abhNnHEB42zt/htLr0whru/2ozY3tFcN/UgZiMXWcOmtT1yYSrBQICAhgzZgzgq6u1YMECP0ckSZIEhYWf4fYUM3jws11u0ni108vfP1hLqM3MK5eNksmW1OnIhEuSJKkL0HU3e7Jfx24fTXj4Cf4Op1UJIbjns43kVTr5+MZxxITILdWkzke+RZAkSerkhNApKPgMt7uIXj1v61K9W8U1Lm79eD0/bitm5pmDGNNTrvCWOifZw9VOHA4Hubm5DBgw4PAnS5IkHYLLVUD69vtxOnNR1Wq83mpAJzR0FBERJ/k7vFbhUXXmrMzipSW78GqCO6b047oTe/o7LElqMZlwtdC3337LtGnTANiwYQMVFRWccsopzc5ZvXo12dnZGAwGsrKyWLx4MTfddBO6rmMwGLjooov8EbokSZ2Yx1PO+g1X43aXEBU5EZM5DLMpFLM5jNjYaV2id+u33WU89PUWMkrrmTwwhn+dPZieUUH+DkuSjolMuFroww8/JCUlhUWLFrF161b+8Y9/EBkZyahRo9izZw+7d+8mJCSE6OhoFEXh559/ZvLkyURFRQFgMslvvSRJR0dVa9mw8TpcrnxGjZxLWFiqv0NqVWV1bh5fkM5X6/NJiQxk1tWpTB7U+bYYkqSDkX/1W+hf//oXwcHBGI1GLrvsMsaNG8fIkSNZsmQJEydOBMDj8fD0009jMplYtWoV48aNY8WKFQBMmzaNk07qGl3/kiS1PU1zs2nTzdTVbWf4sDe6VLIlhOCztDyeWJROvVvltlP68o9JfbGZZV0tqeuQCVcLLFu2jP/85z9Mnz69WXvTrvza2loWLVrElClTqKmpITMzk0mTJjUer6ysJDs7m5SUlHaLW5KkzknXVbZsvY3Kqt8ZMvh5oqImHf5JHVRprZv//bSLinoPLq+GS9UoqXGzq6SOMT3DeeL8YfSLDfF3mJLU6jp9wlX1bQaegvpWvaYlIYiwaX3+9PjEiRMxmUz88MMP2O32g54TEBDA5Zdfzrp163jttdf4/vvvsVgsPPnkkwwYMIBp06YRHS23oJAk6dCEEOzY+RBlZUvo3+8h4uLO9XdILebwqFw35w92FNXSIyIAm9mIzWwkNtTG307qxcWpPTAYOv8cNEk6mE6fcPmT0WhEVVV++ukniouLAdi5cyd1dXVomsann37Kq6++islk4qqrrgJ8w4yzZ89my5Yt3H777XLVoiRJh5Sd/SYFBZ+SkvJ3evS42t/htJimC277eD1bC6p5+yo5N0vqfjp9wnWonqj2UFlZidls5rzzzmPOnDnk5OTw3//+l/z8fFRV5bnnnmPu3LlMmDAB8A01Jicnc8455yCE8GvskiR1bEVF35CR+SyxsdPo0/suf4fTYkII/v3tVpakl/DYuUNksiV1S50+4fKX4uJitmzZwssvv0x8fDzg2+ZnypQpjefMnDmT+fPnM2LEiMYSEKWlpezYsYOpU6f6JW5JkjqHyso1bEu/jzD7GAYPehpF6bx1qmetyOK9VdncMKEXV47v6e9wJMkvZMLVArt27eLbb7/liSee4NVXXyU9PZ2amhpqa2sZPXo0DoeDxx9/nAsvvBBd15k3b17jRtYej4eEhAQ/vwJJkjoqTXNTU7ORTZtvJiAgieHD38BgsPo7rBZbuqOExxemc8bQOGaeMcjf4UiS3ygdfVgrNTVVpKWlNWtLT09n0CD//uDuLV56sHav14vFYmnzAoQd4fsgSdKxKyz8grKypdTV78Tp3IMQGmZzBGNSvyAgINnf4R2Ti99YRXGtix/uOFmWeZC6BUVR1gohDqjbInu4Wuhgydbedqu1874blSSpfZWVLWVb+r3YbImEBA8mJmYqwUEDCAs/Hqslyt/hHZM9ZfWs2VPBvVMHyGRL6vZkwiVJkuQnXm8N27c/QFBQP8aO+bpTDx0ezBfr8jAocMGoJH+HIkl+d0SzMBVFma0oSomiKFuatEUoivKjoii7Gj6GN7QriqL8T1GU3YqibFIUZXST51zdcP4uRVE67/pmSZKkVrBr9+N4vGUMHvRMl0u2NF3wxdo8JvSLJs5u83c4kuR3R7rsZQ6w/7K6GcBPQoh+wE8NXwOcAfRreNwIvA6+BA14GDgeGAs8vDdJkyRJ6m7KypZSWPg5Kck3Eho63N/htLpVGeUUVLuYnip7tyQJjjDhEkIsByr2az4XeK/h8/eA85q0zxU+vwNhiqLEA6cDPwohKoQQlcCPHJjEdVkOh4MdO3b4OwxJkjqApkOJvXrd6u9w2sRna3MJtZmYImtuSRJwbHO4YoUQhQ2fFwF7f6oSgdwm5+U1tP1Ze6e0cuVKvvrqK5599lkAxo8fz8qVK5kyZQo//PADJpOJ1atXk52djcFgICsri8WLF3PTTTc1rnDcW5tLkqTuZe9QYmcv+fBnqp1evt9SxMWpPeRkeUlq0CqV9ISvtkSr1ZdQFOVGRVHSFEVJKy0tba3LtiqLxYLBYMDj8XDWWWeRnp7OpEmTWLduHSeddBJLliwhJCSE6OhooqKiyMrKYvLkyURFRRETE0NcXJy/X4IkSX5QXLKwSw8lAizYVIhb1bnoODmcKEl7HUsPV7GiKPFCiMKGIcOShvZ8oEeT85Ia2vKBifu1LzvYhYUQbwFvga8O1zHE2CaWLFnCH3/8QU5ODnfccQcLFixg4sSJLFu2jClTprBkyRIANmzYwNNPP43JZGLVqlWMGzeOFStWADBt2jROOukkf74MSZLaWV3dDrZtuxe7fTS9et3m73DazGdrc+kfG8zwJLu/Q5GkDuNYEq5vgKuBpxo+ft2k/RZFUT7BN0G+uiEp+wF4oslE+dOAmcdwfwAWLVpEUVHRsV6mmbi4OM4444w/Pb5p0ybcbjcpKSnccsstPPDAAwwdOpT//Oc/DBo0iEcffZTRo0ezZcsWpkyZQk1NDZmZmUyaNKnxGpWVlWRnZ5OSktKqsUuS1DF5vdVs2nwzJlMIw4a+isFg8XdIbWJ3SR3rc6p44MxBbV78WZI6kyMtC/ExsAoYoChKnqIof8OXaJ2qKMouYErD1wALgUxgN/A28A8AIUQF8BjwR8Pj3w1tnc6VV17JxIkTAd/+if3792fLli0sWbKEzZs3U1payhlnnMHll19O3759+f333/n++++54ooryM3NJTAwkMsvv5zYWDmZVJK6AyE0tm69A5erkGHDXsFqjfF3SG3C4VGZtSITo0Hh3FFyCzNJauqIeriEEJf+yaHJBzlXAP/3J9eZDcw+4uiOwKF6otpKdHQ0wcHBjV/n5uZyxRVXNA4R3nDDDWiaxqeffsqrr76KyWTiqquuAnx7Kc6ePZstW7Zw++23M2DAgHaPX5Kk9pWZ+QLlFcsZOOA/hNmP83c4x6TK4cGr7Zvp4VY1VmaUs3hrEb/uKsOt6pw3MoGYEFl7S5KakpXmW4HRaGTTpk2oqtr4dX5+Pqqq8txzzzF37lwmTJgAQG1tLcnJyZxzzjl09H0sJUk6dmVlS9mT/ToJCX8lMfHP3rt2bB5VZ9GWQuauymZtduVBz0kMC+Cy45M5bXAcY3rKEouStD+ZcLWQEKIxYdJ1nWXLlrFp06bGY71792bmzJnMnz+fESNGNJaAKC0tZceOHUyd2m1KkElSt6XrXnbu+g9BQf0Y0P9hf4dzVJwejV0ltfy4rZiP1+RSVucmJTKQu0/tT1jQvvlnCjCyRxhDEkLlnC1JOgSZcLWQ2+3G4/EAoGkazzzzTGMSdeKJJzaep+s68+bNY/ny5YBvSDEhQc5tkKTuoKDwM5zOPYwY/naHq7fl1XRmrciiqNrVrL2gysnO4lqyKxwIAYoCpwyI4crxKZzcLxqDQSZVktQSSkcf1kpNTRVpaWnN2tLT0xk0aJCfIvLxer14PB6CgoL8FkNH+D5IknRwqlrPqt9PITCgF6NHf9zhen+e/WE7ry7NIMRmomlkUSFWBsaFMCA2lAFxIYzoYSfeHuC3OCWps1EUZa0QInX/dtnD1UJmsxmz2ezvMCRJ6qBycmfj8ZQxfNgbHS7ZWrGrjNeWZfDX1B48fVHXLL4qSR1Nq1SalyRJkvbxeMrIyXmb6OjTsdtH+TucZkpr3dw5bwN9ooN5+JzB/g5HkroN2cMlSZLUyrL2vIKuu+jT+x5/h9KMrgvu/mwjNU4v7/9tLIEW+SdAktqL7OGSJElqRQ5HNvn5H5MQfzFBQb39HU4zb/+ayfKdpTw0bTAD40L9HY4kdSvy7U07UVUVk0l+uyWpMxNCUF+/C5crH7e72PfwFOP1VuL1VqN6q3C5i1AUc6vulSiEwKPpzdo0XZBf6SS73MGe8npyKhxUOby4vBouVcfl1dD05ouiNuZWcdaweC4bm9xqsUmSdGRkBtBCqqpiNBoPmAwrhEDTNEwmE0OGDCE6Oprt27fTq1cvHn30UZ544gkATjnlFB566CEAPv30UxYsWIDB0LzD0ePxMGvWLAIC5AohSfIXIQR1ddspLv6W4pLvcLnymxxVMJsjsFgiMZvs2AJ6EBI6jJiYM1q8fY9X03nzlwyW7SilyumlyuGlxuk9IOHaX4jNRGSQBZvZiNVsxGYyYDMbUJqsQZw2IoFHzhnS4SbxS1J3IBOuFrrvvvtYvnw5RqOR0tJSVFUlPj4eIQSjR4/m9ddfJzU1lffee49rrrmGOXPmsHDhQq655houueQSbrzxxsZr7dixgyuuuILTTjut2T1OOeUUrNaOVbtHkroaIXRcrnzq6ndSX7cTt6cUXXeha2403YXDkUF9/S4UxUhE+In06nkbQUF9sFpjsViiMRhab7VyZmkdd366gY151YxKDqNfTDBhgWbsARaCrc3f4BkUhYQwGymRQfSMDCQssGtuhi1JXUWnT7h27nyM2rr0Vr1mSPAg+vf/1yHPee655xo/nzNnDmVlZdxzz4ETZO+55x7y8/O56KKLuP766w96LZPJhKIonH766ZjNZlRV5bbbbsNisRzQ6yVJ0rFR1VqqqtdSVbmGquo/qKvbgabVNx43GoMxGm0YDL6H1RpNUuKVxMRMxWKJbJOYhBB8sDqHxxdsw2oy8uplozlreHyb3EuSJP/o9AmXPx1sXlbTNkVRqKur4+677+btt98G4KmnnuK9995rtum2rusYjUZeeeUV+vTpw2233UZiYiKaprXfi5GkTsLlKqSqag3V1evxqtW+3ijdjaa5QBx62E3V6qir2wHoKIqZ0JChxMdfSHBQf4KDBxAU1A+TKaRV4/1+SyFzVu5BP0RoNS4v24tqmdAvimcvGkGcXW78LEldTadPuA7XE9VWSkpKOOOMMzCbzY1Dip9//jler5dFixYRExODEIJ///vf/P3vf+ell15iy5YtzJgxg2uuuYaff/6ZjIwM+vTpg8PhwGq1snTpUv75z39SXl7O8OHDsdlseL1eWWBV6na83kqqqteheqvweqvxqlW4XAVUVaXhcuUCvp4oiyWioSfKitFgQ1GMh7yu1RJNdM8phIWNxW4fhdHYdvMjhRC8/WsmTyzcTq+oIOJC/zyJigiy8Ni5Q7hiXIqcXyVJXVSnT7j8JSYmhrVr1wJ/PqS4detWrrvuOrZt28Y111zDzJkzeeWVV/j888/ZvXs3CxcuBKCwsJC4uDhOPPFEfv/9d7Zu3cqePXsICwujqqqK6Ojodn99kuQvpaVLSN8+E6+3okmrAYslAnvoKHr0uJrwsLEEBw88bILlL6qm8+i323j/92zOGhbPcxePwGbumLFKktQ+ZMLVhubNm0dMTAyaphESEkJ1dTWLFy/GarWSlZVF796+Gj1btmwhICCAq666CqvVyueff8706dOZOHEiW7ZsoU+fPiQny2XcUtemqnXs2vU4BYXzCA4ezLChL2OzJWAyhWEyBaMonWM+Y71b5fZP1rMkvYSbTu7NfVMHyg2fJUmSCVdLNC39cDCapmEwGLjpppt4/vnn+eCDD7j++uvJyMggPT2da665hhtuuIHffvuNRYsW0bdvX5xOJ5MnT+bqq68G4JdffmHdunXcddddHH/88bzyyivt+RIlqV1VV69j69a7cbpySUn5O7173YbB0PFW3e0oquXjNTlUOxvqXXk1XF6dWrevfEO1w0utW8WgwGPnDeXKcSn+DlmSpA5CJlwtkJ6eztVXX31AyYb58+cDvvpZzz77LGPGjGHYsGFMmTIFRVEYN24cTqeT8PBwrrrqKvLz8xk6dCj3338/ffr0oU+fPo3XCgoKYsKECUyfPr3ZBHtJ6mqqqteyfv2VWCzRHDf6E8LCUv0d0gFKal288ONOPv0jF6vJSFSIBZvJiM1sxGY2EBtio39sCPYAM2EBFk7oG8mYnhH+DluSpA5EEUIc/iw/Sk1NFWlpac3a0tPTGTRokJ8i6jjk90Hq7Orrd5O29mLM5nBSj5vXZmUXWsrp0Xjn10ze+CUDt6pz5fgUbjulH+FBHa/3TZKkjkFRlLVCiAPeOcoeLkmS/MLlLmLDhmsxGMyMGvluh0q2hBD8sLWIx75LJ7/KyelDYplxxiB6RQX5OzRJkjopmXBJktTuvN4aNm64Dq9aw3GjPyIgoOMsCtldUsej327l111lDIwL4ZMbxzGud8dJBiVJ6pw6x7KfDk7TNJoOzeq6jt5Q5fCzzz7zV1iS1OEIIaiu2cimTTdS78hk+LDXCAkZ4u+wAHCrGk9/v52pLy5nY24Vj0wbzHe3niSTLUnqClw1kLHUryHIHq4WEEIghMBgMOB2u3nooYf48MMPCQ8PJzIyEl3Xeeihhxg3bhyvvfYa06dPJyMjgwkTJjB48GC8Xi+JiYl89NFH/n4pktTmhNCor8+guOQ7iou/xenMwWCwMHjQM0REnOjv8ADf6sM7Pt1AemEN049L4r4zBhIVLPcxlaQuYfdP8M1t4KyEO7dAoH8WtMiEqwVyc3O56qqr2LhxIyNHjmThwoVUVVXxt7/9jbFjxzaet3nzZkaOHAn4Vh2edtpph9x3UZI6O01zkLXnNSoqfsXrrUZVq1DV2oajBiLCx9Mz5R9ER5+O2Rzq11gBdF0w+7csnvl+B6EBJmZfk8opA2P9HZYkSa3BVQ0/PADr34eo/jB9jt+SLZAJV4skJyezbNkyJk6cyNKlvi7Kbdu2MXDgwMZz5s6dy4wZMxBC8O233/Ldd9/5K1xJahdl5cvYseNhXK48wsPHExTYF5PZjtlkx2qNJSpqMlZr++yaUOvykpZdya7iWqocXqqcXqqdXmpdarPh/9JaN9uLajl1cCxPXTCMSNmrJUmdnxCwfQEsuhdqC+HEO2DiTDD7d49SmXC1Ak3T2Lx5MxdccEFj2zfffENubi6TJ0/m3//+N5GRkSxevJgpU6bg9Xrp1auXHyOWpNbjdpeyc9djlJQsIDCwL6NHf0J42Jh2jcHl1ViZUcZvu8tZk1XB1oJq9Ia8ymRQsAeYsQeaCbGZaVr0Pdhq4pkLhzM9NUnuYShJnZ2uw/bvYPmzULQJogfCxe9D0nH+jgzoAgnXv3blsaXO2arXHBocwGP9ko74fKPRSFVVVePXI0aMIDAwkK1btzJjxgxMJhOKosghRalL0TQXublz2JP9OkJ46N3rDlJSbsRgaJ9eomqnl6XbS1i8rYhlO0pxeDQsJgOjeoRxyyn9OL5XBEMT7YTaTDKZkqSuTAjYNh9+eQZKtkFEHzj3NRh+MRjN/o6uUadPuPxJ0zSWLl1KcHAwY8bse0e/d8ufqqoqXnvtNRITEwFkD5fUJQihU1z8LRkZ/8XlLiAqagr9+s4gMLD9/k/vLK7lwtdWUutWiQ6xct6oRE4bHMu43pFyk2hJ6k489fDdXbDpE1+P1gXvwNALwNDxfg+0OOFSFGUA8GmTpt7AQ0AYcANQ2tB+vxBiYcNzZgJ/AzTgNiHEDy29/15H0xPVWjZv3sx1111HWFgY69atY/r06Y3HysvLiYqKAnxb/Rx//PH07dsXl8sle7ikTq+mZhM7djxMTe0mQkKGMGjwM0SEj2/XGJwejf/7cB1Ws4F3rx3P6ORwuTm0JHVHZbvg0yuhdDtMegAm3N0hE629WpxwCSF2ACMBFEUxAvnAV8C1wAtCiP82PV9RlMHAJcAQIAFYoihKfyGE1tIY/GXgwIHMnz+/sedqryeeeILly5c39nb9+OOPDBkyhHHjxuFyuZqdK4TA4/FgscgtQqSOT1XryMx8gdy8uVgsUQwe9CxxceehKO1fyu/f321lV0kd7/9tLKlyv0JJ6p62fAnf3AomK1z5FfSZ5O+IDqu1hhQnAxlCiOxDzJU4F/hECOEGshRF2Q2MBVa1Ugztxmw2H5BsAZx00kmceOKJTJgwgZUrV/Lcc8+xYMECAgICuPrqqykvL+fss89uPP/rr79u1jsmSf4mhEDXm785qKhYwY6dj+B2F5OYeDl9+9yDyRTil/i+3VjAx2ty+fvEPkzo1z4rHiVJ6kCq82Hxg7D1S+hxPFz0LtgP/HvcEbVWwnUJ8HGTr29RFOUqIA24WwhRCSQCvzc5J6+hrcs4+eSTGz8/4YQT+PbbbwkICADgvffe81dYknREamo2k759JnV16QccCw4awLChr2C3j/JDZD455Q5mfrmZ0clh3HVqf7/FIUmSH6huWPWqbwWi0H1lHibc3aEmxR/OMSdciqJYgHOAmQ1NrwOPAaLh43PAdUd5zRuBG8FX86qzCgqSG91KHZ+uu8nKepnsnLewmKPo3etODIZ9v8TMlkjiYs9t1tbaqp1eqh1eXKqGy6vhVnW8mt7snKcXbcegwEuXjMJslLuSSVKX53VC4SbIXwt/vAMVGTDwbDj9CQhP8Xd0R601erjOANYJIYoB9n4EUBTlbWBvxc98oEeT5yU1tB1ACPEW8BZAamqqONg5kiQdu5qaTWxLv5f6+l3Ex11Iv34PYDbbW/UepbVuft1VSr1Hw+31JVQOj0ZepZPsCgfZ5fVUObxHdK3XLx9Nj4jAVo1PkqQOpLYIfn/Nt+9hyTbQVV979EC44gvoO8W/8R2D1ki4LqXJcKKiKPFCiMKGL88HtjR8/g3wkaIoz+ObNN8PWNMK95ckqQVKy35i8+ZbsFgiGDFiFlGRE1v1+rtLannn1yy+XJ+PR23eW2VQIDE8gJSIIM4aFk9KZCARQVZsZgM2kxGr2YDJYKDplNCoYCt9Y4JbNUZJkjqIqlz47UVY974vyep5Epx4OySMhsTREJrg7wiP2TElXIqiBAGnAjc1aX5GUZSR+IYU9+w9JoTYqijKPGAboAL/1xlXKEpSV1BS8j1btt5OSMgQRo6Yjdkc1uJr7S6pJbO0Hpeq+4YDvRrLdpTy0/YSrCYD049L4rLjk4kOtmI1G7GZDViMBlmMVJK6O3cd7FkB6d/CpoYqUyMvhZPugoiuV6vymBIuIUQ9ELlf25WHOP9x4PFjuWdHoGkauq5jNvvmtLzwwgskJiZy8cUXA6CqKoqiYDQaueWWW3jwwQeJi4tj7dq1zJ8/n8cee8yf4UvdXHHxd2zddhehoSMYOWJ2i1ccCiGYtSKLJxamN26js1dkkIU7pvTjynEpcn9CSZJ8PA7fljs5v0PGT76PmgfMgXDc1b49D8N6HPYynZWsNN8CS5cu5V//+hdWq5WSkhJ27NiB3W7nkUceISYmBpfLxX333UdycjJFRUWYTCYcDgder7exCr0k+UNh4VdsS7+XsLBURgx/G5OpZUN0To/GzC83MX9DAVOHxHHLKX2xNfRe2cxG7AFmObFdkroj1Q01Bb65WLUFUFMIZTshf51vTtbega2YIXD8zdB3MiSP99XT6uLkX/8WmDJlClOmTGHr1q3ccsstnHPOOfTs2ZMff/yRJ598kv79+1NdXc25557L+++/z+23387QoUNZtWoVFRUVrF27lmuuuabZZteS1JaEEOTmzmbX7icJDx/PiOFvYjS2bPJ5XqWDm95fy7bCGu45rT//mNhXVnqXpO7EUw8VWVCRCZUNHysyfW3VefhmFDVhs0PicdD/Tt/HxOMgJNYvofuTTLhaoKKigmeeeYZdu3bx6aefMnv2bMLCwnjnnXd46qmn2L17N7fddhvR0dFcd911jBw5kpkzZ/L999+TkZFBXV0dwcFy8q/UPnTdw44dD1NQOI+Y6DMYPPi/GI22Fl0rbU8FN76/Fq+qM+vqVE4Z2P1+aUpSt7XzB/j2Dl/PVVOBkRDR29dTFdEL7D0gNB5CEnwfbWEg52x2/oTr0W+3sq2gplWvOTghlIenDfnT416vl5NOOolFixZx8cUXU19fj8FgYObMmZx33nl89tlnCCFISkri7rvv5oknnmDJkiU8+OCD3H777RQUFBAXF9eqMUvSwXg8FWze8n9UVa2hZ89b6N3r9hZvx7NgUyF3zttAYlgA71ydSp9o+aZBkrqNmgL46iYIjoMxf/MlWBG9fQmWrXVLyXRVnT7h8ofY2FjOPvvsxm16Vq5cyWuvvcZ9993Heeedh8FgoKysjHHjxnHiiSdy2WWXMXfuXPr378+XX35JYmIiYWFh/n0RUpfncOxhw4ZrcXuKGDL4BeLizmnRdYQQvLU8kycXbSc1JZy3rkolIkjuASpJ3Yauw/x/+OZn/fUDiOrr74g6pU6fcB2qJ6qtfPPNN7zyyiuNG0/v2bMHm83G7NmzmTVrFg6Hg4cffpiff/6ZHj16YLPZ0HWdrKwsHnroIb755pt2j1nqfnbuegyvWsXoUR+1eEseVdN59NttvP97NmcNi+e5i0dgMxtbOVJJkjq0NW9B5lI4+wWZbB2DTp9w+cM555zDOefs6y145ZVXiI+P58ILL2xsS0tL41//+hdVVVWMGzeOiooKbrvtNs444ww2bdrEnDlzOPvssxk9erQ/XoLUxdXWbae8fBm9e93Z4mTL5dW49eP1/LitmJtO7s19UwfKyfGS1N2UbIclD0P/qXDctf6OplOT67aP0caNG3n55Zfp3bt3s/aBAwfy9NNPs2zZMuLi4ggJCeHSSy8F4JJLLuGbb77Bbpfj3lLbyM5+A6MxiKSkPy2Ld0jVDi9XzlrNkvRiHj1nCDPPHCSTLUnqblQPfHk9WILhnJflxPdjJHu4jtGIESPYsWPHAe3BwcEMGDAAgDvuuKPZsZSUFNLS0tojPKkbcjpzKC5eQHLydS3aF7Go2sXVs9eQWVbHy5eO4uzhnX9LDUmSjlJVDvz4EBRthks+huAYf0fU6cmES5K6mOycd1AUE8k9rvvTczRdUFjtJKfCgdu7b59Dt6rx2HfpVDu9zLl2LCf2jWqPkCVJ6ijKM2DF87DxE1AMMHEmDDzT31F1CTLhkqQuxO0upbDwM+LjzsNqbV4jK7O0jqe/386ukjryKpx4NP2g14gKtvDJjeMYmiiHvCWpU1I9UL4LHBXN2zUPuKrAWQnOKt/nXid4XaA6fe2Zy8BogdS/+TaPtie2f/xdlEy4JKkLyc2bg657SUm5sVl72p4Krp+bhhBwQp9ITh0cS8/IIFIiAgm0Nv810CsyCHuguT3DliTpWFRmQ/o3ULAeStJ9W+no6uGfZwoAc8PDZPPtaTjuH3DCbd2yEnxbkwmXJHURqlpLXt4HxMScQWBgr8b2pgVL371mDD2jgvwYpSRJraKuBLbOhy2fQ+5qX5s9GWIH+1YUxg5pmHfVZKK7wQQB4Q2PsG6xf2FHIhOuDmLbtm0MHjzY32FInVhe3odoWh0pKTcBBxYsffuqVMJlwVJJ6nx0DQo3+DaAzl8HBeugdAcgfJtAT34Yhl4I4Sn+jlQ6BJlwtZCqqphMvm/f7NmzsVqtXH755Qgh0DTfbugej4fAwINvEOxyuTCbzQghOO200+jVqxfTpk1jxowZVFVV8Z///IeXXnoJh8NBRkZGu70uqXPIq3Qw88vNFFW7AOgdsokLer1CVu0wHnylGJe3AJdXx+nVOGt4PM9NlwVLJanTcdfBhg9h1atQle1rC4r2bf489CIYdDbEDPJvjNIRkwlXCz333HMsWrQIgJ07d5KcnMzbb78N+AqjTp48mbvuuguz+cC5MGvWrOG4447jjTfeoE+fPiQnJ9O/f388Hg8zZsxg2bJl2O12nnzyST777LN2fV1Sx7c5r5rr3vsDl1djQr8oYi0bGB/xKjVqD3a57+akvqHYzEZsZgO9ooK5ZEwPWUNLkjqT2mJY8yb8Mcs3sb3H8XDKg77Noe1Jsh5WJyUTrhY688wziYiIQFVV3n77bW688UYMBgNer5fx48czdOhQfvrpp4M+d+LEifz444/N2jZu3Ejfvn156qmnqKqqatynUZE/WFITP6UXc8tH64kIsvDR9ccTYd7Ipk3/JTCwH5NGvc9F5jB/hyhJUkuVpMOqV2DTPNC8vh6s8bdC8vH+jkxqBZ0/4Vo0w1eYrTXFDYMznvrTw8XFxVx33XUEBQVRXFyM1+tl7ty5eL1eTCYT77zzDl999RVOp5MJEyYwePBgKisrOeWUU3j22WcPek2TyYTJZGrs4RJCtO5rkjo1IQQfrM7h4a+3MCTBzqxrUjF517Jx040EBvZh9Ki5mGWyJUmdj6MC8tf69ivctdi3cnD0Vb7VgpF9/B2d1Io6f8LlB7GxsXz66ae8/vrr5Obmcuutt5Kenk5ubi7btm3jwQcfJCEhgby8PE477TTmzJnDsmXLWLZs2SGvazabeeqpp4iLi8Pr9RIQENA+L0jqcIQQ7CiuZXVmBWuyKlidVUFZnZvJA2N4fnpvSgqeJzdvLkGBvRk1ci5mc7i/Q5Yk6UjUl8HK//k6Coq3QV2Rrz0wCiY94Kt/FRTp3xilNtH5E65D9ES1lQ0bNjBz5kweeughKioqmDNnDikpKdx2221UVVXx2GOPccMNN5CSksLixYuZMmUKlZWVTJs27YBrlZeXs2rVKoQQXHfddcyYMYPg4OB2f01Sx+Dyany9IZ+3f81id0kdAAl2GxP6RXFC71DGxCxlw9qbUNUaEuKn06fPP7FYIvwctSRJR6S+HN47B8p2+Mo29JkEMYN9pRxSTvTVw5K6rM6fcPnByJEjefXVV7nhhhtwu91s3ryZPn36sHLlStxuN7NnzyYlJeWAHq4ffvjhgGtFRkaSlpbGzTffjNPpZM+ePcyfP58bb7yRkpIS8vLy/PAKpbYmhMCt6ri9Oi5Vo96tsnBzIXNWZlNW52ZwfChPXTCME/tGkRRuo6RkIRmZz5ORkU1E+En07TeTkOCB/n4ZkiQdKUcFzD0HKjLgii+g90R/RyS1M5lwtVDv3r154oknePTRR7n11lsZOnQoaWlpJCcnN5aCUBSFgQN9fxSPO+44+vQ5+Hj8//73P6ZPn87PP/+M0+nk/vvvZ+XKlQwaNIiXXnqp3V6T1PYKqpy8+1sWn/yRS63rwErQf+kfzY0n9+aEPr4hhfLypaz543nq6tIJCurPiBGziIz4i1xMIUmdyd5kq2wXXPqxTLa6KZlwtdAXX3zB0qVL+eijj/jyyy9RVZVnnnmGH374ge+++45rr72WxMREZsyYAUBISAgAN998M5GR+8bnly9fTm5uLg888ADnnntu4x9Sr9eL3W5nyJAh7f/ipFa3Jb+ad37N5LtNhQjgjKFxDIoPxWoyNJRwMDI8yU7/WN//k7q6HWzf/gDVNesJCEhmyODniY09G0WRtbQkqVNxVMD750HpTrj0I+g72d8RSX6idPTVcKmpqSItLa1ZW3p6OoMGdc5ib99//z0nnHACoaGhx3ytzvx96A5qXV6+21TIvLRc1udUEWQxcsnYZK49sSdJ4QcviAugqvWs+eNsVLWOPr3vIj7+IgwGubehJHUqmgrr34elT/hqaV3yEfQ71d9RSe1AUZS1QojU/dtlD1c7mzp1qr9DkNrYlvxq3v1tDws3F+L0avSLCeaBMwdx8Zge2AMOnzjtzngapzOX0aM+Ijx8bDtELElSq9q1BBY/CKXp0GMcTH3CVx1e6tY6bcIlhOjW81g6es9kd1RQ5eS/P+zgy/X5BFtNnDcqkYtTkxjZI+yI/6+Wl/9Kfv6HJPf4m0y2JKk9CQGualDdhz5PdUJlNlRk+h5V2eCuBa8LVBe4a6B8N4T3govnwqBzZGV4CeikCZfNZqO8vJzIyMhumXQJISgvL8dms/k7FAmoc6u8sSyDt3/NRAA3/6UP/5jUh1Db0Q0Der01pG+fQWBgX3r3vrttgpUkCWoKIeNn2PMrVOVCbYGvTXUe3XWMFghLBpvdV7A0MAJCE2DM9b56Wia5Wby0T6dMuJKSksjLy6O0tNTfofiNzWYjKSnJ32F0a6qmMy8tj+d/3ElZnZtzRiTwz9MH0CPiz+dnHcrOXY/i8ZSSetzrGI3WVo5WkroYXQea9PQLAZrH18vkdTb0NtWCs3LfozILdv8MJVt9zwmKhsi+ED8SBpwJIXFgPszP794kK6K3L7kyyIUs0pE55oRLUZQ9QC2gAaoQIlVRlAjgU6AnsAe4WAhRqfi6o14CzgQcwDVCiHVHe0+z2UyvXr2ONXRJarFlO0p4YmE6O4vrGNMznHeuTmVkj7AWX6+4eAFFRfPp1fM2QkOHt16gktQV1JVAzu9Qsg2Kt/r2HKzIAKEf3XUMZkgeB1Megb5TIHaoHO6T2k1r9XBNEkKUNfl6BvCTEOIpRVFmNHx9H3AG0K/hcTzwesNHSeoUMkvrePibrfy6q4yekYG8ccVoTh8S16KhbVWtpbj4OwoKP6emZgMhIUPp2fMfbRC1JHUyqgdyV0PGT7B7SZP9chVfz1LMIBh8Dpj2m1ZhNPuG9sw2X0+VJQgCwps/TLL3WPKPthpSPBeY2PD5e8AyfAnXucBc4Zvx/buiKGGKosQLIQrbKA5JahVuVePNXzJ5ZelurCYDD509mCvGpWAxGY76Wl5vDbt3P0lR8TfouougoH7063s/8fHTZfkHqXurzoO0d2Hde1BfCgYT9DgeJj8EvSb6Ei1Ly4bsJcnfWiPhEsBiRVEE8KYQ4i0gtkkSVQTENnyeCOQ2eW5eQ5tMuKQOa01WBfd/tZndJXVMG5HAv84eRExIyxYs1NXtZNPmm3G5CoiPv5CEhIsJDRneLRd/SBIAzirIXeNLsnYs9M3F6j8VRl0Ovf4CtmOvWShJHUFrJFwnCSHyFUWJAX5UFGV704NCCNGQjB0xRVFuBG4ESE5OboUQJenwiqpd/PPzjfy6q+yAY0nhAbx77RgmDYhp8fVLSn5gW/o9GI1BjB71AWFhB9TFk6SuTdegeItvPlb+Wt+jfLfvWEAEnHAbpF4H4Sn+jVOS2sAxJ1xCiPyGjyWKonwFjAWK9w4VKooSD5Q0nJ4P9Gjy9KSGtv2v+RbwFvgqzR9rjJJ0OD+lF3PPZxtxeXVuPLk3AeZ9K4/CAs38dUwPAi1H9uOiaQ7q6nY0aysr+4k92a8TGjqSYcNexWaNa9X4JckvhPCtBNT32xfU6/D1XDVdHbjnN1+i5a72nRMc5ysGOuISSBgNKSf65l5JUhd1TAmXoihBgEEIUdvw+WnAv4FvgKuBpxo+ft3wlG+AWxRF+QTfZPlqOX9L8ie3qvH0oh3M/i2LQfGhvHzpKPrGBLf4ehWVq9i27Z+43Qf+t06Iv5gBAx7BYJCTdqUOSlPBUQY1BVBb6PtYX9o8eWr6cFUd+UrByH4w9HxfYpVyAthlWRupeznWHq5Y4KuG+Scm4CMhxPeKovwBzFMU5W9ANnBxw/kL8ZWE2I2vLMS1x3h/SWqxzXnV3PfFJrYV1nDNCT2ZccZAbOaW1dTRNDeZmc+RkzubgIAUhg59GZMxqPG4yWQnNHSEnKsltS1N9RXv9Lp8H2uLfTWnStJ95RSqsn29UnsJ4atXtbd2ldAOfl2bfd8qP1uYb8hv7+cBYb5yC02Zbc1XBobEQ1BUG71oSeocjinhEkJkAiMO0l4OHLAlesPqxP87lntK0rGqc6s8t3gH763cQ1SwlbevSuXUwbGHf+KfqK3bzratd1FXv4PExMvp13cGRqNcSSUdo73DdXt7kty1zY9rXt/8p5JtULzNl1TtHa7bnzkIYgb69vUz7pccmaz7SimYAnwJVGiCL0kKifcVBzV2yhrZktShyJ8iqVv5cVsxD329haIaF1ccn8I/pw446i149hJCJyfnHTIyX8BsDmXE8HeIiprUyhFL3Yrqhq3z4Y93oGDdgXOjDsZmh5ghMOwiX6V0kw3MAb5EKjDKV0ohLAUMR1/CRJKk1iMTLqnbePOXDJ5ctJ2BcSG8ctlojksJb/G1nM58tqX/k6qq1URHn8bAAY9jsUS0YrRSl6Gph6+Krrph29ewbq5vDlVkXxh/i28YzhbmG5azBoPSJGlSDL4ioCHxslq6JHUCMuGSuoV3fs3kyUXbOXt4PC/8dSRm45G/2xdCR1XrUNUqvN4qamq3sHv30wAMGvQ08XEXyrlZ0oF0HdK/hp8fh/Jdhz9fMUD/M2Ds9b4in7JHSpK6FJlwSV3erBVZ/GdBOmcNi+fFv45EwYXDUYzLXYTHXYKq1qHrLjTdha658Ko1uN1FuN3FuN3FeDxlQPPeCbs9lSGD/0tAQI+D31TqvoSAXT/Cz//2bUkTPQim/e/wBTwTj/NtiixJUpckEy6pS5uzYhcf/LqY28cVM7FnHr/9thFVrTrEMxRMplCs1lis1liCgwdgtURjNkdgNtsxmcOwmCMIDR2OorRsRaPUiQjhK41Qkr5vtV/ZLvDUN1kN6Npv5Z8OnloI7wnnv+WbW2WQ/1ckqb0ITcO5YQPeoqJm7YrRSOjUqX6KSiZcUhel624WrHyCaMc8HjzeA4DL1ZuY6NMICEhpSKhisFrjMJlCMRptGAwWFMUihwe7O12DvD9g+3ewfQFUZO47FhIPUf0hNL7Jyj4b7J98xwyCEZeCydK+sUtSN6W73dT/tpLan5ZQ9/NStMrKA85RbDaZcElSa6qu2cjajXcT6M0i0zWeM8dcSlTk8Vgtsg6QdAiOCljxPGz8FOpLfLWlep0MY2+CuGG+JCpQLoyQ/E8IgVZWhlCbrGLVdbzFxXhycvDm5ODJzkGrq/3zixwpr4rudiNcLnS3C+H1Hvs1W4MuGmLyxSY8vjfWhuBggidOJGTKZKz9+u23oMS/b6ZlwiV1GZrmJivrRbJz3qHSbWdx3p3898qbWlz2QeomVDeseRuWP+OrdTVoGgw6B/qd6iu5IEkdgFZXR/2qVdSv+I36FSvw5h+wK94+BgPm+HiMYWHHvIJVMRpRbDYMUZGYrTYUs7ljrIpVFAw2K4rV5vtoCyBg5EiCxo5BsXTMnmWZcEmdmhA6VdVrKS7+lpKSRXi9FawrO5mvdp/PpzdPkclWd6V6oK4YHOX7qqh7naC5m5/nrITfXoLKPdBnMpz2GMQO8UvIkgTg3rWL6oUL8WRmoVVXNzyqUEtKQVUxBAYSOH48EVdfhSGweYFlU0wM5h49sCQmtknSoesC1a3hcnhx16u4HF48DrXZFEZ/EUJQoeqoq0tRPTqqVzugEovBqDD6dP9tjC4TLqlTUtV6snPepLDwS9zuQgwGGxGRk3lvw0i+2x7PRzccT48IWe29yxLCtxFy2U6oLYLaAqgp9O3/V1vo2//vSMUMhiu+gL5T2i5eSToIoevodXWoJSXU/vQzNQsW4N65EwwGLD17YgwLwxwXh23AAEzxcQSNH0/gyJHt0oPjqvfy67yd5KZXonk0VK+OrnWAzOoYmMwGmXBJ0tEoLfuJHTsexu0uJDJyIn373EtU1GT+s3APX27dwwt/HUZqTznXpssq2Q6L7oWsX/a1BUb5JrKHJEDCqH1b0wRG+qqumwN8k9tNtubDIYrBV2RUriKU2pjweKhfvZraJT/hWLMGraICrbbWV6+tQcDIkcQ++CChU0/HFOW/Oac528r56b10XHVe+o2JxRpowmQ2YjQbMFuMWINM2ILM2IJMWAJMKIYOMMQIGE0GTGYjJosBk9mAYuwYce0lEy6p03C5i9i589+Ulv5AUFA/hg6dR5j9OAB2Ftcyd9UerhyXwvmjkvwcqdQmXDXwy9Ow+g2wBMEZz0D/qQ3b2Vj9HZ3UTQgh0Kqq8GZn+yao5+cfdiK5Z082dcuXo9fVoQQGEjRuHObx4zGG2TGEhmK0hxE4ZgyWpMR2ehUH5/VorPoyg83L8giPD+Ls/xtBdHKIX2PqSmTCJXU4Hk8FmZnPU1r2I6LJILyq1qEoCn16/5Pk5OswGPZ1qz+1aDtBVhN3ndrfHyFLbaWuBLJXQvZvvj0G60th9FUw+SHftjdSt+NxqdSUOaktd6HrxzjEJUD16mhe35wf1aMj9puQpGsC1aPhyivEuSsDV0EJHOVKPcUaj+nE2zEnJGCOiQHFgOrVffeu1lDLdNhdBBT96TV0XeyL1aOhqYfYKqqFVI+O160x4pQejDuvNyaL7PltTTLhkjoMITTy8z8mI/N5NK2OmJgzMZn2Vec2GmwkJl5OYGDzMfiVu8v4eXsJM84YSHhQx1ydIh0BzQvFW32bNuevhdw1vjlaAOZASDkRJs30VWSXOiUhBGV5dRRnVqM1nQ8kwOtWcdWruOu9uBwqmldr9lyvW6e6zImzxtPOUYMidAyaB4OIwBQTg2IygcnkW8FnNB75qr0qoKoaFBqH6EwNj8MNy5kUCAixNA6XGc3G1i9yoECfUdEkDZRTMtqCTLikDqGy8nd27nqcurpthIeNo3//hwkOPnxvla4LHl+YTmJYANec0LPtA5UOTQhfaQVn5b6Hqwpc1ftWCqpu8Dp8bU3PK9/tW1EIEBABSakw8jJIOQkSRoJRrjjtjNwOL9lby8nZWkHutgoch0iYzNZ984OMZgNoOmgqQtMwaF7izDUEWAqxFGdgzt2B4nX/6bUAXxHbwzDoKgbdg0H3YtBVFNH8OYrQCR47hrCLLiRkyqkYAgKO6HVL0v5kwiX5jRCCysqVZO15haqqNVitcQwd8j9iYs484mrv8zfks7Wghhf/OhKbWXZ/tytNhV0/wNr3oCKjIXGqAnH4P3KYbGALg4AwCAgHew/oPRESR0PCaN+2OB2h1o/UIl6Pxp5NZez6o5jsreXoqsAWZKbHoHCS+ocSVpaOUlWGVluDXlODXlOLUlOBKK70lUGoqUGrroamhT0bmOLjsfbvh3XUSSi2Q8/dU4wmFJsVg9WGYrOimC0H1L40WJvUcrJafT1WTe8XE4M5IeGYvydS+9hTVs83GwtYsKmQgipns2NWs5G0B/23GlkmXFK703UP5eXL2ZP9BjU167FaYunX70ESEy7BaDzyd48ur8Z/f9jB0MRQzhkhfyG2m7pSWPcerJ0D1bkQmgg9jt+XPAWE+5KpwIh9X1tD960WNFrBYPDzi5DcTpVfPtpBfdVheomOkhCC0tw6VLdGoN3CsJOT6JsaQ0zPUOqX/0Lxf+6mOien8XxDcDDG0FCMYWEYw+yY4uIw2u3N2ox2O8aISKx9+2AMPcwm4FK3U1zj4rtNhXyzIZ+NedUAjO0ZwQl9I1GaZNhmP69alAmX1C5UtZby8l8oLf2RsvJlaFodNmsCA/r/m/j4izAaj36V2bu/7aGg2sV/Lx6BoYMsS+7S6kp9W9/8MctXQLTXX2Dqk9D/DDDKXyWdiRCCn+emk7WxjPg+9lbtTFQUhf5jY+mXGktCvzAMBgVPdjb5f7+Pul9+wdK7Nz3efAPbsGEYQ0J8lcsl6ShVOTws2lLENxsK+D2rHCFgaGIo9585kLOHJ5AQ1vGGfuVvSalNOZ15DQVKP0fXPZjNEcTGnEl09KlERJzUbKXhkdJ1wZyVe3hxyU5OGRjDCX3karU25ayCVa/AqtdAdfrmVZ1wG0QP8HdkUgttWppH5vpSTrigL6NOS26TewghcG3aRNXnX1A9fz6K2UzMvfcSccXlHXbrFeno7Cyu5YctRTibLHAQgMOtUuX0Uu30UuXw4vIewTSDw1B1gcur4fLquL0a9R4VXUDvqCBuO6Uf54xMoE908DHfpy3JhEtqEw7HHvZkv05R0XzAQHz8BcTHnY/dPgpFaflcq6yyeu79fCN/7Klk4oBonr5weKvFLO1HCN+w4ZJHfBPfh1wAk+6HqH5+Dkw6FsVZNaz8Yjc9h0cx8tQerX59taKC6vlfU/XlF3h2Z6AEBGA/71yibr3VVxJB6tRqXF6+21jIvLRcNuRWAQcO1QVaTNgDzIQFmrEHmIkJsR5zL6rRoGAzGbGajdjMBuwBZqYMimVIQugRz/n1N5lwSa1K171kZDxLTu67GAxmEhMvJyX5Bmy2+GO8rmD2b1k8+8MOrCYD/50+ggtHJ3aaH7ROp64EvrkVdn4PvU6G0x6HeJncdnauei8/vL2FILuVyVcPatWfH3dmJhXvzqH6668RHg8BI0cS99i/CT3jTIzBQa12H+noubwaNU4vde4DFyE0pQvIrXSwo6iWnUW1bC+qpaK++arSSocHt6rTPzaYB88axHmjEokKloWHj4RMuKRW43IVsmXrbVRXryMx4VJ69bodqzX6mK9bUuPiznkb+G13OZMHxvDEBcOIDbW1QsTSQW1f4Eu2PPUw9WkYe6Oc5N6J6bpoLJS59P3t1Fe7ueCe47CYdLwlJQinE93lRrhd6C5Xs61mjuj69fVUff4FdUuXolit2C84n4grrsDat28bvaLOzeXVWJtdSX6Vk5IaF0U1Lkpq3KiHKeKq6gK3V8Ol+obU3IcpfCqEwOXVqXJ6cHmPvkhqXKiNAXEhDE0MbTbxPMRmYtqIBIYn2eUb3qMkEy6pVVRU/MaWrXeg626GDvkfsbFntcp1l+0o4e55G6n3qDx1wTD+OqaH/CFvqcJNvmSqvrR5jSy9ybteXYOSbRA3HC54G2IG+i3c7s7tVCncXUXBLt+jvKDe1wVxFHRdHLDh8ICi76k8/y4qXK5Wi9UYHk7ULbcQftmlmCJk0cyD2VpQzbw/cpm/oYBq575K9WGBZmJDbFhMh35TY1B8ZQ3sAWZsIVasR1D41GoyEB5kwR7gG9oLtpoOO7QXbw9gQGwI9kC5mKG1yYRLajGvt4bq6jTKyn8hP/9DgoL6MmzoqwQF9Tnma3tUnf8u3sFbyzMZGBfCJ5eOo1+s3NPrqDkrYfPnsG4uFG3ybda8t1RDQLhvc2fjfhOYh1wAJ94OJjmxuT3pmk5RVg252yrI2VpOSU4tCDAYFWJ7hjL4xHiMxiPvaRQItKIivNs24d21A6PmITQlmqTBZkwnXOYrtWAPxRAQgNJQp8pgsx1Qh+qwDAZsgwfLgqB/4pedpTzz/Xa2FtRgMRk4fUgc54/yTfCODbXJ+oHdiEy4pIMSQuB2F1JXtwOHcw+65kTTXei6G1Wto6ZmE3V16YBAUSzEx1/EgP4PYTQGHvO9XV6NG99fy/KdpVw5LoUHzhokfykdTMEGX2/VXkKAoxwqMqEyy/exaIuvhEPccDjjWRh2ka8+lnRY9dVutq0ooHB3FeIYt+w7HKH7ald5nCqKArG97KSe2ZPE/uHE9grFfJR72qmVlRTcfQ/1K1ditNuxX3Qh4ZdcgqVH60+Sl/7c1xvyuXveRpIjA3n0nCGcOzKBsED5Rqa7kglXNyaEzp49r1JTu6VZu9dbQV3dTjSt7oDnGAw2jMYAgoMH0qvX7YSHjSE0dCRGY+vMqXJ4VK5/L41VmeU8c+FwLh4j/0AcwFEB38+ETZ8c/Lhi8FVuj+gFY2+A4RdD/Ij2jbGTEkJQuLuazb/kkbmuFF0XRCeHYDzMcE9r6Ds6mh6DI0kaGI4tqOXDOa7t28n7v1tQS0qIvf9+wi6ejsEm5zy2t49W5/DA/M2M6RnBrKtTCbHJIbruTiZc3ZQQgt27nyIndxZBQf1QlH2/DEymYOLiziM4qD/BwQMIDOyF0RiMwWBp0/lTdW6V6979g7TsCp6/eATnj0pqs3t1WunfwYK7fD1ZJ98L/U9vftwWBmHJcjiwBWrKnSx5dxuFu6uxBJgYNimJoScnEhZ77L227aVm4UIK7n8AY2goKR+8T8AImWj7w5u/ZPDkou1MGhDN61ccJ3voJUAmXN1Wdvbr5OTOIinpavr3+5ffJ6LXuLxcM3sNG/OqeemSUUyTW/Xs43FAfpqvJtaWLyB2GFz+uSzT0Ioy1pWw9IPt6Lrg5Ev6M3B8PGZr5/kjKTweSl54kYp33yVg9GiSXnoRU/SxrxCWDuTwqGSXO8gur2dPuYO8Sgdedd+Yc6XDw+JtxZw1PJ4XLh552MnwUvchE65uKC//IzIynyMu9jz693vQL8lWWZ2bddmVbMqrZmNeFRtzq3B6NV69bBRThx5bza5Oz10LuasheyXs+Q3y14LuBYMZJt4PE+4CoxyeaA2qR2PFZ7vY+msBMT1DOe1vQ7BHd67J3+5du8i/9z7c6emEX3YpsTNmyErubSC/ysmz32/n640Fzeb0hQWasZmaJ+fXntiTB88ajFFuOSY10eKES1GUHsBcIBZfNf+3hBAvKYryCHADsHc27/1CiIUNz5kJ/A3QgNuEED8cQ+xSCxQXf8eOHQ8RFXkKgwY9haK077uverfKK0t3886vmXg1gdGgMCA2hLOGx3PeyESO7x3ZrvH4jaumeXkGR4VvFWH2SijcCEIDxQgJo2D8PyDlREgeBza7vyPvkFz1Xgozqqktd+KqV3E7vLjrVdxOFc2roXp1VI+Otl/tIledF0eNh1GnJXP8Ob3bZa5WaxG6TuUHH1Dy3+cwBAeT9OorhEye7O+wupxal5fXl2Uwa0UWANed2IvRyeGkRAaSHBlIqJybJR2hY+nhUoG7hRDrFEUJAdYqivJjw7EXhBD/bXqyoiiDgUuAIUACsERRlP5CiGPfZEk6IhUVK9m67R7C7KkMHfoyBkP7/aIQQvDdpkIeX5BOUY2LC0YnctnYZIYk2Ak4yhVYnZKmQt4fsHsJZPzkW2HIfkvfjFZISvX1YKWcAEljwdqx9wbzF9WrkbOlgrwdlQ01quqafTstASZsQSbMNhNmiwGj2UBgqAWj2dCsdpESrzDoxHiSB3esRF8IgVpUhCc7B09uDt6cHNSSEkSTrhVvdg7OjRsJnjiR+P88himq++4pWuPysi67klpX80rqqq7j8uqNe/B5teYJtxDgVn3HXKqGy6s1670SQrBidxlldR7OH5XIPacPILEDboosdQ4tTriEEIVAYcPntYqipAOJh3jKucAnQgg3kKUoym5gLLCqpTFIR66ubiebt/yDwMCeDB/+VqutKjwShdVO7vx0A79nVjAkIZRXLx/FcSndqDTBtm/gm1vAVe1bQZg0BibOgPBeTWpihflWFprlarJDKc2tJX1lITtXF+F2qJgsBuJ62zl+Wi8S+oURHheENdCE4SjqVXUkQlWp/u47yt98C09W1r4DZjPm6GhoUiNLMZuJ+/ejhE2f7vc5mG3Fo+qU1LoornFRWe9tdszp1VifU8XqrHK2Fda0uHSHyaBga9ifz2oyHjAMODjBzj2n9Wd4UlgLX4Uk+bTKHC5FUXoCo4DVwInALYqiXAWk4esFq8SXjP3e5Gl5/EmCpijKjcCNAMnJbbOTfXfidpewcePfMBhsjBwxG7M5tN3uvaesnsvfWU2108vj5w/lkjHJ3Wtew7Zv4PNrfWUZTrwdev3Fl1xJh+VxqVQU1FNRUE95fh0Fu6soy63DaDLQe2QUA0+IJ3FA+FEVA+2ohMdD1ddfU/7W23hzc7EOGEDsgw9i7d0Lc3IK5vi4oy9Iup+ccgfLd5Xi8KiNvT5uVW/zGmNHQiCod6tUObxUOb1UO7yU1bkp328fv/3ZzAZGJ4dz++R+jO0ZQUxo8z39jAYDNrMBm8mIzWzEbFQOSE671e8jya+OOeFSFCUY+AK4QwhRoyjK68Bj+Dr4HwOeA647mmsKId4C3gJITU3tAL8OOi9VrWfjpuvxqlWMHv0xNlv7rf7bXlTDlbPWoGo6H98wjmFJ3Wz+Ufp3vmQrYTRc8QXY2i/R7Qy8bo2irGoKdlZRuLuK+moPmldHbZhz5XXtm21gshqJSgzm5Ev6029M7DHVqToS7qws6n76idolP+Havp22zkqEroPXi23oUGJnziB44kSUVti/0unR+H5rIfP+yGNVZnmzYyaDgtVkwNBBeseCrCbCAn1b0PSMCmR0SjhxoTbi7FZiQm1EBFqaxWo0KPSNCZarAKVO45gSLsVXvOkL4EMhxJcAQojiJsffBr5r+DIfaFrFMqmhTWojuq6yZevt1NamM2L4W4SGDG23e2/IreLq2WuwmQ3Mu2l899uWZ/tC+OwaiB/Z5ZOt8vw6Kosczdo0r4bLoeKu9+JyqHgcKqqnYfK6V8Pj1CjPq0PXBYoCUT1CiEoKxmT2zbcymY3Ygs1EJgYRkRBMaKQNpR16Iqq++ILyd9/FszsDANvgwYT/9a8o5jZe0K0oBI4dS9BJJx10eNDhUcmpcOw3v6j5/CO3V6O83kNxtW9D5KIaN+uzK6l1qyRHBHLPaf2ZNiKByGArNpMBUxfoGZSkzuRYVikqwCwgXQjxfJP2+Ib5XQDnA3vLmH8DfKQoyvP4Js33A9a09P7S4WXteZny8qUMGPAYUVGT2uWemi74blMB93+5mchgKx9efzw9IjpP4chjpmuw4SP47k6IGwZXftmlk63irBq+/O/aAzZIbqSANcCEJcCEyWLEZDZgshgICDYz8tRkEvqHEd/bjiXA/xVqan/+mcIHHsQ2bBixDzxAyORTMCe0fz04IQS7S+r4Y08lG3Or2JhXxc7i2iPet9qgQHSIldhQG6cPjePC0Ukc3ysCgxw6kyS/OpbfcicCVwKbFUXZ0NB2P3Cpoigj8Q0p7gFuAhBCbFUUZR6wDd8Kx/+TKxTbTnXNRrKzXyc+7gKSEi9r8/upms63mwp45efdZJTWMzg+lHevHUNsaDeZBC4E7FgIP/8HSrZBj+PhsnlduoyDq97LD29vIchu5Yybh2EwNhnuMRmwBZuxBJg6xR96d2YWBffeh23IEFLen9suW+EIIfBqApeq4XBrrM+p5JedpSzfWUpBtQvw1XganhTGaYNj6RcbgtnY/HtpNRmxmg2+Sd8mIxFBFqKCLbL3SpI6IEV0hBmTh5CamirS0tL8HUanomku1vwxDU1zMu74RZhMbTecJ4Tgm40FPP/jTrLLHQyMC+HWU/oxdWhc95mMmr0SFj/oK1Aa0QdOeQAGnw+tMAenoxJCsPD1zeRsLeeCe44jtlfn7cXT6urYc/Ff0Sor6fXF5816tbLL6/ljT2VDWQHfJHO39+jfJ7pVneIa31BfSY2bklo3Do96QK9ViNXEiX2j+MuAaE7oE0lyRGCXXYEoSV2VoihrhRCp+7f7vx9fanUZGc/icGQyauTcNk22al1eHpy/ha83FDAkIZQ3rzyOUwfFdooejVazaR58dTOExMM5r8CIS8HY9X+sNvyYy55NZZx0cb9OnWwJXadgxgw82dkkz5qFOSEBh0dl0eYi5qXlsjqr4qDPO9ocyGw0EBtqJTbExqCEUP4SYiXIYvKtoDMbsZqNDIwLYWSPMMyyd0qSuqSu/5ehm6moXEVu3hySEq8kIuLENrvPprwqbv14PbkVDu4+tT//mNS3+/Ro7bXmbVj4T+g1AS75CKzdY2FAYUY1q+Zn0GdUNMMndd4NxtWKCirem0v5z79QccsMVqoxbPx4PT9vL6HOrdIzMpB/nj6A04fEEmozY22o1WQxGmSvkyR1cE6nE5fLdUB7eHi4H6LxkQlXF6KqtaSn30dAQAp9+97bJvcQQjBrRRZPf7+d6GArn940njE9u1ER071+fR5+ehT6nwHT53SbgqW1FS4Wv7OFkAgrk64a1K6JR2W9B7XJGJxA4PbqjSv13KrGfoXE8ag61U4vVU4PZdn5lGzdSWVVHVX1HmowUW0JpWDak2g5CuRsIy7UxulD4rg4NYmxvSJkYiVJHZgQgvr6eioqKigvL6e0tJTi4mJKSkqora094HyTycSDDz7oh0gb7u+3O0utSlXr2LL1TlyuQlKP+xSjsW1WBr7xSyZPf7+d0wbH8sxFwwkL7Gab5AoBSx6B316EYdPhvNe7zUbSFQX1fPvyBjxOlfPuGo21nVYW7iqu5YmF6SzdUXr4kw/DooURag7EHgVhAWYG2IM4Z2APRvQIZ0SPsO6zyEOSOjghBA6Hg9raWmpra6mpqWn2eU1NDZWVlXg8+4rjGo1GoqOj6dWrFzExMQQHN98azd9voGTC1QU4HFls2vx36uszGND/Yez20W1yny/W5vH099uZNiKBl/46snvN1QJw18H8v0P6N3DctXDW8116YnxTRZnVfPfKRowmA+ffM5qopLYfPi2tdfPikp188kcugRYjt07qQ0xIk0riQmCsq8FUWYGxogxTWQmKu/kQgpaxC1vGTsJCA+hx8fnEX3IxRnvXXTkqSZ1ddnY2P/30E/n5+WjagQtUAgMDCQ0NxW6307NnTyIiIoiIiCA8PJzw8HCMx7gjQ1uSCVcnV1a2lK3b7kRRTIwaOafN5m0t21HCfV9s4sS+kfx3+vDul2xVZMInl0PpdjjtPzD+lqOfOd1J7dlU5iv/EGblnNtHEhrVtpv3ejWd2SuyePnn3bi8GpePTebKrGWod98Dqvqnz1NsNowhzRNBU0wM4fffjv2sM1Es3aw3VpI6kfLycpYsWUJ6ejohISEcf/zxhIaGEhISQkhICKGhoQQHB2Mydd60pfNGLpGd/Ra7M54hOHgQw4e9TkBA20xg3phbxT8+XEf/2BDeuOI4rKaO+w6iTexeAp9f59t4+oovoU/bFpHVdUFJdg3leXW46r2461VcDi/uhmrtvu1vfI/22AivotBBdI9gzvq/EQSGtm3Ssj6nkplfbmZ7US2TB8YwY2IytqceoW7ZMkKmTsXar+++kxUFc2wcluQemJNTMMVE+33IQJKk5ioqKsjKysLr9aKqauOjqfr6ejZu3IjRaGTSpEmMHz8eSxd8gyQTrk4qL+9Ddmc8TUzMmQwe9AxGY9v0OqzOLOcfH64jIsjCnGvHEGLrwvOVirfBkochd78NEFzVEDsELvkQwnu26i01VcftUHHVeSneU03O1gpyt1fgrt/3C8loMmALMmEJNGO2+La+sQSYCAgxtEtPY0L/cMad2xuLrW1+XQghqHGqPP/jDub+nk1siI03rjiOSQH15N18DXV5ecT+60HCL7tMJlSS1EkIIVizZg0//vjjAQmWYb+pGAaDgZEjRzJp0iRCQrruam+ZcHVCZWVL2bHzESIjJzFk8AsYDK3/z5hVVs+TC9NZvK2YBLuNudeNJaarTiiuLYalj8P6932lHYZcAMYm766ComD8/4ElqFVul7O1nN++2E1NuQvV3XyOQqDdQq/hUSQPjiSuj52AYDMmS8fuUax2eskpdzSuBqxyeHHtVxzUo+mU1Lgpatjnr7TWTb1HbSwmKoRvhPbq8T25+7T+KGvXsOfq21FsNlLenU3gmDF+enWSJB2tmpoavv76azIyMujbty+nn346gYGBmM1mTCbTAQlXSwhdR/V6UD0ND6/n8D3+ikJ4XPtv17WXTLg6mZraLWzZehshIYMYOuSlY0q2hBDsLK6jvN7dpBEWbyvmg9+zsZoM3HNaf/52Um8COvgf/aPmcUB+Guz+yVdPS3PD2JvgL/dCYNuUuXA7vPz2+W7SVxYSHhfIkAkJ2ALNWANNWINMRMQHE5kY1Kl6cVZllHPj3DRq3X8+t2qvEKuJWLuNuFAbvaODCLaaGrakMWA1Gzm5XzTDkux48vLJuvMuzImJ9HjzDczx8e3wSiRJOhSh6qiVLrQaz5+fIwTpe3ayeM1SVE3l1BEnMyJxEGSqCGrwAPs/W1dVvB43mteLrmloqoququheFd2jons0hEdDdXtwO+px19fjctTjdTrx7SB4FAwKk1+962hfequRCVcn4nIVsHHj9ZhNYYwY/g4m05/3uOi6wK3qeNTmhYlcqsbqrAqWN+zZVlLrPuC5BgX+OiaZO0/tR0xIF+nVctdCzmrI/s23FU/+WtC9gAKDzoYpj0Jknza7/Z7NZSz7cAeOajejT09hzNk9MZk7dxK7cHMhd3yygZTIQJ49bQARQRbCAs2EBfiKhDbNG80GwxEl7cLrpeCee0DXSXr1FZlsSVI7E0Kglrvw5tXiya3FW+xALXeiVbkPmd+UKNWsNu+i2FBNtB7KRO8o7KvNVLH7qGNQAGPDAwxoQscozNiUMFDCUawGFFvDLxhF4Ujfogo//8qVCVcHoOuC4loX1U7vIc5xUpJ5DZrXQVXAK7y5oprimmIq6n1DOFVOL9UOD7VuFbdXx7N/Bcj92APMnNQvir/0iyY5snnNrsSwAHpEtE0dr3YhBNTk+5Kq3DW+BKtwIwgNFCMkjILx/4CUEyF5XJtuMK3rglVfZbDhxxwiEoI44+ZhxPbsvFvh7PXB79n86+stjE4OZ9bVqa1Wj6305VdwbthA4vPPYenRo1WuKbUdIQRahQut1oPuUH0PpxehHu1iDoFQBcKrI7waqAKx/0aTXYnY+1p1hOp7HG1nTZvQBd5SJ8Ll67FWzAZMsYFYUkIxjQ7AFGHDaLeiNIwICiGorqth2frfSN+zkyBbIGeMnMzwAcMwWk3UVVew9P23KNqzG/DNGwiNiiE8PoGA4BCsQcFYA4OwBAZhtlgwWSwYzRZMFjNGqxVTgAVTgBWLzYY1KAhrYOtM6/AXmXD5garpvLMii7Q9lWSX15NT4cCtHjpBmpz8C5cNzOCFtTezpbwWqCU80ExksJWwADOJYTYGx4cSYjNhNRuwmYzYzEYsJkOz7N9oUBieZGd4UljX2opH12Hjx5D+rS/Rqi/xtRstkJgKE+6ClBMgaSxYgw99rVbican8OGsrezaXM+wviZx4UT+M5s5dt0sIwYtLdvHST7uYPDCGVy4b3WrDzXW//Ub5228TNn06oWee2SrXlFqXUHXUMifurOrGh177528Uj5rJgGIyoJgNKMYu9PvpIBRzk9dqMviGFvxMCIF5aBh6jBk1woQnUFBeV0tFRREVFRVUZFdQU1PTuOLQ6/X925tMJk4++WROPPFErFZfrbztK5fz41uvoCgKJ1x5BQn9BxKZ1AOztYuMmrSAItphWfmxSE1NFWlpaf4Oo9XUu1VubdivrV9MML2igkiJDCQlMoiIIMvBu0aFirniUoQxmvAes4gNtRETau1+5Rn+TN5aWHgPFKyDiN7Q43hIGA2Jx0HcUDBZD3+NVlZT5mTBa5uoLHIw4eJ+DJvYefcc3Kuy3sM/P9/EkvRiph+XxJMXDMPUShstq6WlZJ53PsbwMHp99hmGgLat9SUdnFrhwlviQHeqCIcX3ami1XpQy12oZU606n3DSka7BWsvO5ZedkwRNgwBJgyBZgwBJpSWvLEwKCgtTDp0Xae0tBSn03nUz92bOOz9uP/fRF3Xm52z/4q7lhBCHHDNw/0t3htH0+e15L5NX6umaQfc98/iCA0NJSIiArvdjsViwWQyYTabsVgsDBs2DHtDQWGvy8XPc95iy9LFxPcfyFm3/hN7TOxRx9qZKYqyVgiRun+77OFqRyU1Lq577w+2FdTwn/OGcsW4lCN6XnHxd2wpK2TEkIeJju6G+xb+mbpS336G69+H4Di44G3fdjt+nHTurPWQvbWclV/sRtcE024dQY9Bnf/f7PfMcu74ZAMV9R7+dfZgrjuxJ2gazs1bcaxdi1Zege52IVxuhNuF7nIjXC50t++j8B66F0QtL0evqyP53dky2WpnQhe4tldQ93sh7p2VBxw3BJowRQZg7RmKMTIAc1QAlpRQjOFWvy7wqK+vJyMjg927d5ORkUF9fX273Lc1Cm8qioLJZGpMWkwm02G/l4qiNJ4bEBDQojiaXsNsNmM0Gg+4r9VqxWazERAQQEBAAMHBwYSHh2M2H7okUGnOHravWEb6il+orShj7HnTOWH65Rg7caHS1ia/E+1kZ3Et1777B5UOD7OuHsOkgTFH9DwhBNk5bxMY2IuoqMltHGUnsuVL+O5O8NTBCbf5Vhda269+ixACt0OlvspNXaWbwowqcrZWUJpbCwLCYgM58+/DCI/rvHMOdF1Q4fDwwe/Z/O+nXaREBjHv7AEkrV5C7nt/4Fy3Dn3vHzmzGYPVimKz+T5arSg2KwarDSXAhsEeyqGmtpqiowm7eDq2/v3b6dV1fbrDi1rtQXi1xrlC7J031PC1VufBsb4ErdKNIdRC6JRkrP3DG3uqDDZThxvaU1WVX375hRUrViCEICAggD59+tC3b19CQ49+fmTTpOdgJQsMBsMhE5TuQtc1CranU5ixE6HvmwLjcTrZ/ccqyvNyUAwGUoaNZOo/7iB56Ag/RtsxyYSrDXlUnd8zy1m8rYiv1xdgsxiZd9N4hiYe+STtqqrV1NZuYeCA/6AonXv+T6twVsGie2HTp74hw/Neh+gBrXJpXRdsWJJD7rYKVI+O6vVVddf2m1+n6wJnrRfNu69dMSjE9Q7l+Gm9SB4SSXSPkBYPj7QVVdNZk1VBXqWT4hpfPaziGnezBRZCCOrdKsU1bkpqXXg13/DCOT2s3LLzW7RLf6BU07D260voOdMIGjOGgONSMcce2RsIqe24dlXi2lmJt6geb7ED/RDL95uy9rZjP7MXAYMjUVppiLit5OfnM3/+fEpLSxkxYgRjx44lPj6+Veo6tZSjphrVfeBq765ACEFZ7h52//E7GWmrcdbWHPS8hAGDOeW6mxkw7iQC7WHtG2QnIhOuY+DwqGwtqGFjbhXl9c1/ueVXOlm6o4Ral0qA2cikgdHcf+YgksKPbvVfds7bmM0RxMWd35qhd05Zy+Grv0NtIUy8HybcDcbW+S9cXepkybvbKMqsJqpHMLYgM7YgE0azEaNZad47o0BAiIXgMCuBdt/HiMRgrAEd88epzq3yyZoc3v1tD/lV++a4RARZiAmxYtuvPEWgxcjYnuFEeWoJK8wmft0KBs1fDnY7EVdfTfill8gVhB1M3coCqr7JAJOCOSYQW58wzHFBGCOsKGajb2J200naTdoMHbzGntvtpqamhg0bNrBy5UqCg4O5/PLL6devn99iqq+qZMeqFWxf+QuFO7f7LY72YgkIpPfoMfQdM57kYSMwNRleVBQDpi64DU9b6Jh/IToQIQTbi2rJrXBQXOumuNpFQbWTbQU17CyuZe/KZbOx+R/l0AATZwyN47TBcZzUL+qAP2pHoq5uJ+Xly+jd6w6Mxm62ssNd+//t3XuUHFd94PHvr6r6NT09Gs1D0ugt+YEsy5YlvMLYHEwCGFsmNsEJGAiwwB6WLLuEPcnh4A0n+zjLYVl2CWQhYTnGgYRXCGsT42CDbQzGEBvZFsiWLMuyJY0eI81Io9G8uru6qn77R7U0D81DM+rHjPT7nFPqqZ7urttXd7p+fe/v3opnGx5+Bg4/G28DR6DlEvjQw7D81RU5jKrywq+6eOJ7LyGO8OYPrufyLUsq8tr1oKr0FwKO9Rc41l/gib3H+fZTnQwUArasaOKTm5pY1xDRRgmv5KPFoTjfqlhAi0WiQpHiCy8y9KtfEfb1gQjpq69i4ac/TdOtW3HSF1k7nONUlYHHDtL/kwOk17fS+q5155ywfjoJGz+c/sEzLNPw8HA8q628TZdfpaqEYTgmoTufzzMwMIDvj3yZ3bx5MzfddBOe47D9oR9SGBqsaNknEoXhyGrmvk9/z1EO7nwe1Yi2lau54R1/RGNLa9XLUS+NrW2sWL8B17uAL+tWIxZwTeOnu7v50DdGZkm6jtDemOLyJTluWr+YjSuauXp5M+25ys+E6zz4NRwnzbJl76n4a9edKgRFCPJQKkBpGI7vgf1PjF03C+Iga/UN8ZIOm95TsUvsRJHy8D072ft0N8te1cwb37+eXMvcCSjOmi1UKhH09FDq7qZ09BiHjpxg96kSe4eFvUWPl4MkRzRFgZHg3lHl9UMHePuLP+WyH+wCIACOTnFct62NxhtvJPu615G94Xq8lvmf9H8hUlVOPbifwccP0bBpEQv/4PIx+VZHjx5l9+7d9Pf3MzAwwMDAAIODg2eCmjCsbKA1Gc/zaGxsnDb3yXXdM7lSiUSCpqYmLr30UnK5HE1NTbS3t9PR0YGq8uOvfJGdP3ukJuUH8BLxGlFeMkk618SWt/0h6254PW0rzm3ikzFgAde0vvf0QdoaU3zt/deyZEGatsZU1davUo0IggFKpT6KxS6OHv0nli29k2Rynp/wDj8Dj/9vGDwG+ZPxVjg1ElCN5qZgeXndrJWvhWWbIbOwKsXa9sA+9j7dzWtuW8urb15V95wrVaWwcxcDjz7C4COPUnzpJUIE301QdBP0J7PsbF3D821rea51LT0NI/WyOH+S1cOHuaZwkjZ/kFZ/gFZ/kJXhEIs7WkhefxXJlVtJLFuOk83ipOMEd0mlcNJpJJUeuS+ZvGgTg+cSDSPCAZ/wlE/YXyQaDsYsjukf6Gd4ezfZ13bQ/HuXnGm/YRjyxBNP8POf/5woishms+RyOXK5HB0dHWOm9J/L7LjZSKfTtLS00NLSQi6Xq2iO1W8ffpCdP3uE1/z+O7n+He+u2OtORsSxvwdTERZwTaFv2Oenu7t573Wr2biiedavoxpyrPtHDA3uYTh/gHy+k3y+kygam2gZ7498ojpOkhUrPjDr49ZdFMG/fCleuiHTEq+JtXBVHEClm+OeqkQGvHS8Na+IFylNVL+Xaf+O4zz9o/1ccUMH125dXfXjjRaeOoXfeZDS0S6C7m6CY90Ex44y9OttBF1d7Gpdw/f+1dt59sollCaY2deSFLYsbWDLJe1sXNPOZcuaacrMnxwKjRQthtNfaHb885QzK5GfWaG7POOO0z9Ptzp5pESF0yuix5v64ZiZe9RihXMdtbJ6EB9//Erj57L6eO53VtB006ozAUFvby/33nsvhw4dYsOGDWzdupWGhnl81YhxDu3eyWNf/7+s2XQt17/j3TjO3M4/M2Y0C7im8MCOLkqh8vbNy2b9GqrK7hf/giNHvouISzq1jEzDKpqarsJ1xw6NOU6SRGIhCW8BiUQz2eylZDIrz/dt1MdgN9z3EXj5UbjiNrjtr6rWUzVTp3ryPPL1XbStaOT176z+MgT5HTvo/ftv4u/fj9/ZSXTq1NgHeB5uezsvbLiBb75pC9sGHFqySd57zTIWZBKkEw4pz6Ex4XHN8gWsbTv7AtdamvhKBTr6EiKTBSrTBD4aKFF/8UxPSzhYmnFQopHGAc5wEF82pN7rLUu8vpSTSSBJB3XBd0OK6ZCQqa/6UAmKEjkRoQuhExFKhI6LrSMHohRESQg9UC8u98h7ECTRCb/oBMD3fZ566ilc1+WOO+7gqquuqvr7qKWB3uP88POfoal9EVv/w59ZsHUxiMJ4NKTQB/7w+b+eCCy+8vxfZ5Ys4JrCfdsPc9miRq5cOvtr3+3b/384cuS7rFr1Edau+TiOcwEnHhYH4Mhv4iHEf/kyFPvh1s/DtR+s62KkowV+yENffQ6AW/7tVXhVnKEVDg7S85df4OS3v427YAHp9etp2noLyZWrkOXL2Z9uYVcpzXO9JbYf7GPPsUHaSgn+dM1Cbgs9Es8NoH7cA8Koa9MdqVqJpyYpF7cpiZtLop4wEA7T7Z+kxz+JH41d9ToiItDwzBapgitIVqCpvKL4bJqESBxslkeoAg0JopAgDAjCENXpgqWR555WHCpSvECm9a9du5bbb7/9zKrf0xnqO4lfmPnq7LWmkfLQX3+eUqHAH37qv5POVujyXKoQ+lDKQ1CIb6dtQzUSlkZyXIM8hOe/wn1FaFiuq3K5SnkYOBrPHu/vim+D8/17UvCH4mCrgt/O1Msgn5oqg7W67NI+kzhwYogbP/czPnHzq/h3b7h0Vq9x+PB32P3ip+hYcgdXXPHZ888DyPfFDf00jaCvE47thO4XoHtX3LM0mkYjHyRBId4q/n8+2evVPsg6p3emwCzP9zMqx5l6HnuwyapfJt2Zi86lpuf8m7jgnEuNn/mfm+Of/ROSqZbPnY15WAdzkZuC3BJoWhrfJiowsSnZMJJ+klkY75/j/74fKf/c08fefJHhIGIwChkKIiJx+ModHz3/sk3DLu0zQ/dtP4wIvO2a2Q0n9vQ8wu4X/4LW1htZt+7T5xdsnXgZfvYZeO77TPoBkWqCRVfEeVJj1owS8DJxXtTpXKmZLKAa+jB8Iv62FQXxFhTg5H448QpEPjiJOP8q1zGyJeLLs4RBRNfLp+jpHCCqSm6Mjrk5l2O0Or20ub3ncUhFfZ+oEC+loMUiOn7GlyTxOl6F07iUnjBiuxPRFcWDVQ2Ow6qGJEvTSRalPJo8N+54SXm4TUkk6+GXfHx/7OVwoiiiUChQyOfJF/Lk84Vpe3Ti6fYRGkWEUUgURUTRzL7BO46D67g4rhP/7Lpks43kco1k0mmSjszPk/cEFAhLJfz8MH4+j1/IE/jntoDofFAq5Ok/3gOqZJtbaF2xkmR6flxKKZXN0tTaXvkX9lJjc0mdOXJadL1Rn90ZcBPMiS8xInE9nS5XIgPpBXNmFGPnYJ6P7jrAbgpsXtxAa8KjOeHS5sW3qlq3SRBzpGXNLarKfdsPc92aVpY2z/zD6GTfNp7f+TGachu4asOXJh5GHDgG+WlO+oPd8PQ98MIP4z++jXdC87icrmw7tF4SX0vwXBqR6khPVykfd/2Ony04eAwOb4+HBnt2M2GQl22Ha94F694Ka2886wLRYRix6xdH2PbwPvIDJS7Z1E5ja2WS4aOBQQq7dlHcswcddwFXJyqRKA2TiIqk00lS2cyYPy5XQzRyOOEuBy+NuJmzA1BxQTxwPMRJTPB7B0llkUwWyWXASTF2nEpAPYqi/F2j8ve9QyxMuNx4SYZrO5KszsVr+xwPArpKpTPT9AcGBujt7KWvr48wdIGJhjvjBOiUE+d1uefwf+4IOK7Em4AjY2/H9xk4AknHIek6JB0HB6Xk+wR+kcD3KQ0WGNp/kqGTRwgrcCHfuSzdmCOTa2dOnOgqIJFKc8mNW1h3w420LJ3/F1Q35rRQla8c7OGzr3TRnHD51tVreWPr7NOBqsECrgk829nHgRPDfPR3Zj6UeOLE4+x47o9Jp5excePduO64GUIHt8EvvwC7/5kZdWcHIfz2OzMuz6w1tMVLMlz5Nli8AdJNI9+2Eg2wcDVMkLSqquz77XGe/MHLnDw6zNJLF3Dr+1axIOUSDZeIhgPCIZ/w5CBamtk6QNHwMMU9+yidOEWYzBBcsYkwkSCQiFCUQCJKGlEISxS0xCkpUWKWaw0J4JzONRqXoI5ScksUneMUKVHUEtG4ROue0OXh4WUcP9HIWuc4r4k6Se0L2bMP9ox63Oi1h7LZLIsWLWLdunW0tLScWbvoVPcxfvmP3yTI58mkkrhhcF6n/6i8TWX0MpUigpdM4SUSeMkkiVSKpZevo7GllVxLK9mFrSRSlV+Hrl6S6QyNLa1kW1pIJC+c92XMheaEH/CbgWG29w/zyIl+fjMwzK3tC/ifl6+gNTn3wpual0hEbga+SPz1/W5V/R+1LsN07tt+iJTncMuGma043t39EM/v/DjZ7GVsuuZvSWoKXnww3l5+LE4mjErTv5CXhqZl0LIGLn9L3JtUSae7zhOZuGdqfBd6egHasJQoHxIOlzjRV0ALo4LDCKIDPUTDJcLBIuFggSCIOHHS5/DhYfqHSrgph4WLld7e4/zDt44xLCE+JXwCihLgq4+OOu0rECD4Aj7gI4zvO1HAT4C/JEOAQ8gAGk4RemgCkeTZwYmMvN7kzwXC8jb+6SJIIDiugziC44xdp0eBffkUngvvuzLg+ksXk8qsjC8T5MWb4zq43tQXwh1iiL6X9/Pc3d/GSybZ/MfvpXHp4qlKXRdTryEeCzXED30KYYFiUKQYzvEk9YGXYKB2h1OUUliK6ycsUgji29E/++GFM7Q5n0VEZ9pwISzgh/60M33NxBQh77Qx7C4hGhWOKEqkEaWoRBCVKEUBIR6hu5DIXUjoLiT02gi98rlRI7ygiwX9D/LMwV/ypmcnPl7KS/Hku5+swTubWE0DLhFxgS8DbwYOAdtE5H5V3VXLckzFDyIe2NHFTVcuIZeOhwKjfD5eU4q4ByfyIzRfJBrMEx3egfPKj8n728kn9nJl0EBzfhDnkTeifidCRKAeB8Pl9LOevNNIQXIUJEM4bsioQAM9LKE/WAC9DvQCewOga2Zv4sz8cjl7bR8gwKGkDoHGt+N7O4bVpQuPbk3QrUn8CYe2pnC6U2D0OVWd8i9SU0c6Ixm9OESM71sSiXAkwJEQcQKUEEXLT1NUQIlQ0Zn0H87OFF1FTrYHZ/ED3Of3c98sW/fKoxlu/E07g5mAn2w+xtCOT8COWZfWzCOuuKTcFGkvTcpNkXJTJNzEWcO/pvYEIeWlSLtpWhOtpNzUnF8YVRUiHKLxU3RrJMAjTwPDNJCngUFynKCVXloJOPeZ+y4RjeKTc4rknCId7it0uAMscQdJSQhtlwOTL/Xj1Tk/r6azFEXktcB/UdW3lPfvAlDVz0z2nGrPUvzi5z6O6khfSjyBLULc+OQuTnzyDiKXUuQQRB6Eyrqwk1eHu1kdHQPi865PgiIpiiTopYlfRet5LNjIU9EV+DNoVHOBJxE5z6fRLZF1fWRc+KKn/9E43BEUhxIiJVyJysFSiCMBIvGtU36ci+CIc9bJQ0RxiXAlQtCzUtIUIXQ9So5H4HqEjoc68TUshXi5gIlu5yVVCr2nSC1sYtGWjbip+bOw6UQE8JwEnuPiOR6ueDjz9f+mSpxy3cT1c2GvMRWpUoyUQhRRiCKKkc54vdmIUa8RxrdRFb5mBREUo4h8FFGIFH+Gk07qRYFAlUKkFMLxSQ/1lRRhfWOGTU0NXJNr4Opchpw3dZtPOw6tialHBeaKuTJLcRlwcNT+IeA14x8kIh8GPgywcmV1F/5889CjrKdzxs8rqsevuYJv8mZ+zkb2sJzRibXqCJrz0AYPzbhoxjtr/Z+6cQR1pZxNffb6COo5kHIYnAcN+6LQX+8CVNLpcdo5PqRoaiIhQtoRUo6DO8OPG0FIlZ+bdoWM41CNq3OlHGFBIkHaEdKOQ8qZP1/kXIG065BxHNKOkHDq8zUn7QgdqQRLUkk6UgnaEh5enS+lVg9zL6sMUNWvAl+FuIermsd6vOX3eSwq4bkunuviug5eIoHrpHBIAC7iCOlUknQqRTKRBHEYyq4kdNNcDVxdzQLWgeN5pLML8FKTd5XnWtN4idpGkEI8Oy/tCBnXiT+ka1oCY0xFSNxjcS6zbI25UNQ64DoMrBi1v7x8X9185GP/rZ6HN8YYY8xFoNaDXNuAy0RkjYgkgTuB+2tcBmOMMcaYmqppD5eqBiLy74EfEy8LcY+q7qxlGYwxxhhjaq3mOVyq+iPgR7U+rjHGGGNMvcyVeXPGGGOMMRcsC7iMMcYYY6rMAi5jjDHGmCqzgMsYY4wxpsos4DLGGGOMqTILuIwxxhhjqswCLmOMMcaYKhPVql6q8LyJSA9woMqHaQOOV/kYFxur08qzOq0Oq9fKszqtPKvTyqtWna5S1fbxd875gKsWRORpVb223uW4kFidVp7VaXVYvVae1WnlWZ1WXq3r1IYUjTHGGGOqzAIuY4wxxpgqs4Ar9tV6F+ACZHVaeVan1WH1WnlWp5VndVp5Na1Ty+EyxhhjjKky6+EyxhhjjKmyizrgEpGbReRFEdkrIp+sd3nmKxFZISKPicguEdkpIn9Svr9FRB4WkZfKtwvrXdb5RkRcEdkuIg+U99eIyFPlNvsPIpKsdxnnExFpFpHvi8huEXlBRF5r7fT8iMh/LP/dPy8i3xGRtLXTmRORe0SkW0SeH3XfhG1TYn9Vrt8dIrK5fiWfuyap08+V//53iMh9ItI86nd3lev0RRF5S6XLc9EGXCLiAl8GbgHWA+8SkfX1LdW8FQB/qqrrgeuAj5br8pPAo6p6GfBoed/MzJ8AL4za/yzwl6p6KXAS+FBdSjV/fRF4SFXXARuJ69ba6SyJyDLgY8C1qroBcIE7sXY6G18Hbh5332Rt8xbgsvL2YeBvalTG+ebrnF2nDwMbVPVqYA9wF0D5nHUncGX5OX9djhMq5qINuIAtwF5VfUVVfeC7wO11LtO8pKpdqvps+ecB4pPYMuL6/Eb5Yd8A3laXAs5TIrIcuBW4u7wvwO8C3y8/xOp0BkRkAfB64GsAquqrah/WTs+XB2RExAMagC6snc6Yqj4O9I67e7K2eTvwdxp7EmgWkY6aFHQemahOVfUnqhqUd58Elpd/vh34rqoWVXUfsJc4TqiYizngWgYcHLV/qHyfOQ8ishrYBDwFLFbVrvKvjgKL61WueeoLwCeAqLzfCvSN+rCwNjsza4Ae4G/Lw7R3i0gWa6ezpqqHgf8FdBIHWqeAZ7B2WimTtU07f1XGB4EHyz9XvU4v5oDLVJiINAL/D/i4qvaP/p3G02FtSuw5EpG3At2q+ky9y3IB8YDNwN+o6iZgiHHDh9ZOZ6acU3Q7cTC7FMhy9hCOqQBrm5UlIn9OnA7zrVod82IOuA4DK0btLy/fZ2ZBRBLEwda3VPXe8t3HTndzl2+761W+eegG4DYR2U883P27xPlHzeWhG7A2O1OHgEOq+lR5//vEAZi109l7E7BPVXtUtQTcS9x2rZ1WxmRt085f50FE/jXwVuA9OrI2VtXr9GIOuLYBl5Vn0ySJk+Xur3OZ5qVybtHXgBdU9fOjfnU/8P7yz+8H/qnWZZuvVPUuVV2uqquJ2+ZPVfU9wGPAH5QfZnU6A6p6FDgoIq8q3/VGYBfWTs9HJ3CdiDSUPwdO16m108qYrG3eD7yvPFvxOuDUqKFHMwURuZk4VeM2VR0e9av7gTtFJCUia4gnJPy6ose+mBc+FZGtxHkyLnCPqn66viWan0TkdcAvgOcYyTf6T8R5XN8DVgIHgHeo6vikUDMNEXkD8Geq+lYRWUvc49UCbAf+SFWLdSzevCIi1xBPQkgCrwAfIP7iae10lkTkvwLvJB6e2Q78G+LcF2unMyAi3wHeALQBx4D/DPyACdpmObj9EvHw7TDwAVV9ug7FntMmqdO7gBRwovywJ1X1I+XH/zlxXldAnBrz4PjXPK/yXMwBlzHGGGNMLVzMQ4rGGGOMMTVhAZcxxhhjTJVZwGWMMcYYU2UWcBljjDHGVJkFXMYYY4wxVWYBlzHGGGNMlVnAZYwxxhhTZRZwGWOMMcZU2f8HEaiyIHWBV8wAAAAASUVORK5CYII="/>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415" y="881366"/>
            <a:ext cx="8129516" cy="4029867"/>
          </a:xfrm>
          <a:prstGeom prst="rect">
            <a:avLst/>
          </a:prstGeom>
        </p:spPr>
      </p:pic>
      <p:sp>
        <p:nvSpPr>
          <p:cNvPr id="6" name="Rectangle 5"/>
          <p:cNvSpPr/>
          <p:nvPr/>
        </p:nvSpPr>
        <p:spPr>
          <a:xfrm>
            <a:off x="1354975" y="1097280"/>
            <a:ext cx="906087" cy="2310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08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2800" dirty="0">
                <a:latin typeface="Microsoft YaHei" charset="-122"/>
                <a:ea typeface="Microsoft YaHei" charset="-122"/>
                <a:cs typeface="Microsoft YaHei" charset="-122"/>
              </a:rPr>
              <a:t>问题：不同人物在不同章节出现的累积频率</a:t>
            </a:r>
            <a:endParaRPr lang="zh-CN" altLang="en-US" sz="2800" dirty="0">
              <a:solidFill>
                <a:srgbClr val="C00000"/>
              </a:solidFill>
              <a:latin typeface="Microsoft YaHei" charset="-122"/>
              <a:ea typeface="Microsoft YaHei" charset="-122"/>
              <a:cs typeface="Microsoft YaHei" charset="-122"/>
            </a:endParaRPr>
          </a:p>
        </p:txBody>
      </p:sp>
      <p:sp>
        <p:nvSpPr>
          <p:cNvPr id="30" name="内容占位符 2">
            <a:extLst>
              <a:ext uri="{FF2B5EF4-FFF2-40B4-BE49-F238E27FC236}">
                <a16:creationId xmlns:a16="http://schemas.microsoft.com/office/drawing/2014/main" xmlns="" id="{C55C7DF1-88CB-C746-AAB1-1EBC5731A6DA}"/>
              </a:ext>
            </a:extLst>
          </p:cNvPr>
          <p:cNvSpPr txBox="1">
            <a:spLocks/>
          </p:cNvSpPr>
          <p:nvPr/>
        </p:nvSpPr>
        <p:spPr>
          <a:xfrm>
            <a:off x="258266" y="833497"/>
            <a:ext cx="8639998" cy="409709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华文中宋" panose="02010600040101010101" pitchFamily="2" charset="-122"/>
                <a:ea typeface="华文中宋" panose="0201060004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华文仿宋" panose="02010600040101010101" pitchFamily="2" charset="-122"/>
                <a:ea typeface="华文仿宋" panose="0201060004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1" indent="-342900" algn="l" defTabSz="914400" rtl="0" eaLnBrk="1" fontAlgn="auto" latinLnBrk="0" hangingPunct="1">
              <a:lnSpc>
                <a:spcPct val="100000"/>
              </a:lnSpc>
              <a:spcBef>
                <a:spcPts val="672"/>
              </a:spcBef>
              <a:spcAft>
                <a:spcPts val="0"/>
              </a:spcAft>
              <a:buClrTx/>
              <a:buSzTx/>
              <a:buFont typeface="Arial" panose="020B0604020202020204" pitchFamily="34" charset="0"/>
              <a:buChar char="•"/>
              <a:tabLst/>
              <a:defRPr/>
            </a:pPr>
            <a:r>
              <a:rPr kumimoji="1" lang="zh-CN" altLang="en-US" sz="2000" b="0" i="0" u="none" strike="noStrike" kern="1200" cap="none" spc="0" normalizeH="0" baseline="0" noProof="0" dirty="0">
                <a:ln>
                  <a:noFill/>
                </a:ln>
                <a:solidFill>
                  <a:prstClr val="black"/>
                </a:solidFill>
                <a:effectLst/>
                <a:uLnTx/>
                <a:uFillTx/>
                <a:latin typeface="Microsoft YaHei" charset="-122"/>
                <a:ea typeface="Microsoft YaHei" charset="-122"/>
                <a:cs typeface="+mn-cs"/>
              </a:rPr>
              <a:t>我们定制化</a:t>
            </a:r>
            <a:r>
              <a:rPr kumimoji="1" lang="zh-CN" altLang="en-US" sz="2000" b="0" i="0" u="none" strike="noStrike" kern="1200" cap="none" spc="0" normalizeH="0" baseline="0" noProof="0" dirty="0">
                <a:ln>
                  <a:noFill/>
                </a:ln>
                <a:solidFill>
                  <a:srgbClr val="C00000"/>
                </a:solidFill>
                <a:effectLst/>
                <a:uLnTx/>
                <a:uFillTx/>
                <a:latin typeface="Microsoft YaHei" charset="-122"/>
                <a:ea typeface="Microsoft YaHei" charset="-122"/>
                <a:cs typeface="+mn-cs"/>
              </a:rPr>
              <a:t>筛选不同人物</a:t>
            </a:r>
            <a:r>
              <a:rPr kumimoji="1" lang="zh-CN" altLang="en-US" sz="2000" b="0" i="0" u="none" strike="noStrike" kern="1200" cap="none" spc="0" normalizeH="0" baseline="0" noProof="0" dirty="0">
                <a:ln>
                  <a:noFill/>
                </a:ln>
                <a:solidFill>
                  <a:prstClr val="black"/>
                </a:solidFill>
                <a:effectLst/>
                <a:uLnTx/>
                <a:uFillTx/>
                <a:latin typeface="Microsoft YaHei" charset="-122"/>
                <a:ea typeface="Microsoft YaHei" charset="-122"/>
                <a:cs typeface="+mn-cs"/>
              </a:rPr>
              <a:t>的出现频率，绘制</a:t>
            </a:r>
            <a:r>
              <a:rPr kumimoji="1" lang="zh-CN" altLang="en-US" sz="2000" b="0" i="0" u="none" strike="noStrike" kern="1200" cap="none" spc="0" normalizeH="0" baseline="0" noProof="0" dirty="0">
                <a:ln>
                  <a:noFill/>
                </a:ln>
                <a:solidFill>
                  <a:srgbClr val="C00000"/>
                </a:solidFill>
                <a:effectLst/>
                <a:uLnTx/>
                <a:uFillTx/>
                <a:latin typeface="Microsoft YaHei" charset="-122"/>
                <a:ea typeface="Microsoft YaHei" charset="-122"/>
                <a:cs typeface="+mn-cs"/>
              </a:rPr>
              <a:t>累积分布图</a:t>
            </a:r>
            <a:endParaRPr kumimoji="1" lang="en-US" altLang="zh-CN" sz="1800" b="0" i="0" u="none" strike="noStrike" kern="1200" cap="none" spc="0" normalizeH="0" baseline="0" noProof="0" dirty="0">
              <a:ln>
                <a:noFill/>
              </a:ln>
              <a:solidFill>
                <a:srgbClr val="C00000"/>
              </a:solidFill>
              <a:effectLst/>
              <a:uLnTx/>
              <a:uFillTx/>
              <a:latin typeface="Microsoft YaHei" charset="-122"/>
              <a:ea typeface="Microsoft YaHei" charset="-122"/>
              <a:cs typeface="+mn-cs"/>
            </a:endParaRPr>
          </a:p>
        </p:txBody>
      </p:sp>
      <p:pic>
        <p:nvPicPr>
          <p:cNvPr id="4" name="Picture 3"/>
          <p:cNvPicPr>
            <a:picLocks noChangeAspect="1"/>
          </p:cNvPicPr>
          <p:nvPr/>
        </p:nvPicPr>
        <p:blipFill>
          <a:blip r:embed="rId3"/>
          <a:stretch>
            <a:fillRect/>
          </a:stretch>
        </p:blipFill>
        <p:spPr>
          <a:xfrm>
            <a:off x="1269856" y="1279471"/>
            <a:ext cx="6604288" cy="3714912"/>
          </a:xfrm>
          <a:prstGeom prst="rect">
            <a:avLst/>
          </a:prstGeom>
        </p:spPr>
      </p:pic>
      <p:sp>
        <p:nvSpPr>
          <p:cNvPr id="5" name="Rectangle 4"/>
          <p:cNvSpPr/>
          <p:nvPr/>
        </p:nvSpPr>
        <p:spPr>
          <a:xfrm>
            <a:off x="1753986" y="1629294"/>
            <a:ext cx="656705" cy="723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643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两位助教同学</a:t>
            </a:r>
            <a:endParaRPr lang="en-US" dirty="0"/>
          </a:p>
        </p:txBody>
      </p:sp>
      <p:sp>
        <p:nvSpPr>
          <p:cNvPr id="3" name="Content Placeholder 2"/>
          <p:cNvSpPr>
            <a:spLocks noGrp="1"/>
          </p:cNvSpPr>
          <p:nvPr>
            <p:ph idx="1"/>
          </p:nvPr>
        </p:nvSpPr>
        <p:spPr>
          <a:xfrm>
            <a:off x="4779390" y="971550"/>
            <a:ext cx="3657600" cy="491176"/>
          </a:xfrm>
        </p:spPr>
        <p:txBody>
          <a:bodyPr/>
          <a:lstStyle/>
          <a:p>
            <a:r>
              <a:rPr lang="zh-CN" altLang="en-US" dirty="0"/>
              <a:t>唐诗韵</a:t>
            </a:r>
            <a:endParaRPr lang="en-US" dirty="0"/>
          </a:p>
        </p:txBody>
      </p:sp>
      <p:sp>
        <p:nvSpPr>
          <p:cNvPr id="10" name="Content Placeholder 2"/>
          <p:cNvSpPr txBox="1">
            <a:spLocks/>
          </p:cNvSpPr>
          <p:nvPr/>
        </p:nvSpPr>
        <p:spPr>
          <a:xfrm>
            <a:off x="609600" y="971550"/>
            <a:ext cx="3657600" cy="4911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dirty="0"/>
              <a:t>单晓晗</a:t>
            </a:r>
            <a:endParaRPr lang="en-US" dirty="0"/>
          </a:p>
        </p:txBody>
      </p:sp>
      <p:pic>
        <p:nvPicPr>
          <p:cNvPr id="4" name="Picture 3">
            <a:extLst>
              <a:ext uri="{FF2B5EF4-FFF2-40B4-BE49-F238E27FC236}">
                <a16:creationId xmlns:a16="http://schemas.microsoft.com/office/drawing/2014/main" xmlns="" id="{2F91EB22-276D-FFF2-9C59-8CD28C737F12}"/>
              </a:ext>
            </a:extLst>
          </p:cNvPr>
          <p:cNvPicPr>
            <a:picLocks noChangeAspect="1"/>
          </p:cNvPicPr>
          <p:nvPr/>
        </p:nvPicPr>
        <p:blipFill>
          <a:blip r:embed="rId2"/>
          <a:stretch>
            <a:fillRect/>
          </a:stretch>
        </p:blipFill>
        <p:spPr>
          <a:xfrm>
            <a:off x="4267199" y="1462724"/>
            <a:ext cx="4512513" cy="3281260"/>
          </a:xfrm>
          <a:prstGeom prst="rect">
            <a:avLst/>
          </a:prstGeom>
        </p:spPr>
      </p:pic>
      <p:pic>
        <p:nvPicPr>
          <p:cNvPr id="5" name="Picture 4">
            <a:extLst>
              <a:ext uri="{FF2B5EF4-FFF2-40B4-BE49-F238E27FC236}">
                <a16:creationId xmlns:a16="http://schemas.microsoft.com/office/drawing/2014/main" xmlns="" id="{62B4DE79-74E0-4571-9795-566ED93F8D7A}"/>
              </a:ext>
            </a:extLst>
          </p:cNvPr>
          <p:cNvPicPr>
            <a:picLocks noChangeAspect="1"/>
          </p:cNvPicPr>
          <p:nvPr/>
        </p:nvPicPr>
        <p:blipFill>
          <a:blip r:embed="rId3"/>
          <a:stretch>
            <a:fillRect/>
          </a:stretch>
        </p:blipFill>
        <p:spPr>
          <a:xfrm>
            <a:off x="1130300" y="1462724"/>
            <a:ext cx="2159552" cy="3281261"/>
          </a:xfrm>
          <a:prstGeom prst="rect">
            <a:avLst/>
          </a:prstGeom>
        </p:spPr>
      </p:pic>
    </p:spTree>
    <p:extLst>
      <p:ext uri="{BB962C8B-B14F-4D97-AF65-F5344CB8AC3E}">
        <p14:creationId xmlns:p14="http://schemas.microsoft.com/office/powerpoint/2010/main" val="249232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案例</a:t>
            </a:r>
            <a:r>
              <a:rPr lang="zh-CN" altLang="en-US" dirty="0">
                <a:latin typeface="Calibri" charset="0"/>
                <a:ea typeface="Calibri" charset="0"/>
                <a:cs typeface="Calibri" charset="0"/>
              </a:rPr>
              <a:t>二</a:t>
            </a:r>
            <a:r>
              <a:rPr lang="zh-CN" altLang="en-US" dirty="0"/>
              <a:t>：新冠肺炎求助患者数据画像</a:t>
            </a:r>
            <a:endParaRPr lang="en-US" dirty="0"/>
          </a:p>
        </p:txBody>
      </p:sp>
      <p:sp>
        <p:nvSpPr>
          <p:cNvPr id="3" name="Content Placeholder 2"/>
          <p:cNvSpPr>
            <a:spLocks noGrp="1"/>
          </p:cNvSpPr>
          <p:nvPr>
            <p:ph idx="1"/>
          </p:nvPr>
        </p:nvSpPr>
        <p:spPr>
          <a:xfrm>
            <a:off x="5124659" y="1876407"/>
            <a:ext cx="4019341" cy="501544"/>
          </a:xfrm>
        </p:spPr>
        <p:txBody>
          <a:bodyPr/>
          <a:lstStyle/>
          <a:p>
            <a:pPr marL="0" indent="0" algn="ctr">
              <a:buNone/>
            </a:pPr>
            <a:r>
              <a:rPr lang="zh-CN" altLang="en-US" dirty="0"/>
              <a:t>肺炎患者求助超话</a:t>
            </a:r>
            <a:endParaRPr lang="en-US" altLang="zh-CN"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1438" b="27490"/>
          <a:stretch/>
        </p:blipFill>
        <p:spPr>
          <a:xfrm>
            <a:off x="5466582" y="1176605"/>
            <a:ext cx="2121241" cy="647841"/>
          </a:xfrm>
          <a:prstGeom prst="rect">
            <a:avLst/>
          </a:prstGeom>
        </p:spPr>
      </p:pic>
      <p:grpSp>
        <p:nvGrpSpPr>
          <p:cNvPr id="12" name="Group 11"/>
          <p:cNvGrpSpPr/>
          <p:nvPr/>
        </p:nvGrpSpPr>
        <p:grpSpPr>
          <a:xfrm>
            <a:off x="457200" y="961356"/>
            <a:ext cx="4496078" cy="3671508"/>
            <a:chOff x="457200" y="1124834"/>
            <a:chExt cx="4496078" cy="3671508"/>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24834"/>
              <a:ext cx="4496078" cy="3671508"/>
            </a:xfrm>
            <a:prstGeom prst="rect">
              <a:avLst/>
            </a:prstGeom>
          </p:spPr>
        </p:pic>
        <p:sp>
          <p:nvSpPr>
            <p:cNvPr id="6" name="TextBox 5"/>
            <p:cNvSpPr txBox="1"/>
            <p:nvPr/>
          </p:nvSpPr>
          <p:spPr>
            <a:xfrm>
              <a:off x="2210637" y="1547447"/>
              <a:ext cx="411651" cy="276999"/>
            </a:xfrm>
            <a:prstGeom prst="rect">
              <a:avLst/>
            </a:prstGeom>
            <a:solidFill>
              <a:schemeClr val="bg1"/>
            </a:solidFill>
          </p:spPr>
          <p:txBody>
            <a:bodyPr wrap="none" rtlCol="0">
              <a:spAutoFit/>
            </a:bodyPr>
            <a:lstStyle/>
            <a:p>
              <a:r>
                <a:rPr lang="en-US" altLang="zh-CN" sz="1200" dirty="0"/>
                <a:t>XYZ</a:t>
              </a:r>
              <a:endParaRPr lang="en-US" sz="1200" dirty="0"/>
            </a:p>
          </p:txBody>
        </p:sp>
        <p:sp>
          <p:nvSpPr>
            <p:cNvPr id="7" name="TextBox 6"/>
            <p:cNvSpPr txBox="1"/>
            <p:nvPr/>
          </p:nvSpPr>
          <p:spPr>
            <a:xfrm>
              <a:off x="2814455" y="2152023"/>
              <a:ext cx="886781" cy="246221"/>
            </a:xfrm>
            <a:prstGeom prst="rect">
              <a:avLst/>
            </a:prstGeom>
            <a:solidFill>
              <a:schemeClr val="bg1"/>
            </a:solidFill>
          </p:spPr>
          <p:txBody>
            <a:bodyPr wrap="none" rtlCol="0">
              <a:spAutoFit/>
            </a:bodyPr>
            <a:lstStyle/>
            <a:p>
              <a:r>
                <a:rPr lang="en-US" altLang="zh-CN" sz="1000" dirty="0"/>
                <a:t>X</a:t>
              </a:r>
              <a:r>
                <a:rPr lang="zh-CN" altLang="en-US" sz="1000" dirty="0"/>
                <a:t>栋</a:t>
              </a:r>
              <a:r>
                <a:rPr lang="en-US" altLang="zh-CN" sz="1000" dirty="0"/>
                <a:t>Y</a:t>
              </a:r>
              <a:r>
                <a:rPr lang="zh-CN" altLang="en-US" sz="1000" dirty="0"/>
                <a:t>单元</a:t>
              </a:r>
              <a:r>
                <a:rPr lang="en-US" altLang="zh-CN" sz="1000" dirty="0"/>
                <a:t>Z</a:t>
              </a:r>
              <a:r>
                <a:rPr lang="zh-CN" altLang="en-US" sz="1000" dirty="0"/>
                <a:t>楼</a:t>
              </a:r>
              <a:endParaRPr lang="en-US" sz="1000" dirty="0"/>
            </a:p>
          </p:txBody>
        </p:sp>
        <p:sp>
          <p:nvSpPr>
            <p:cNvPr id="8" name="TextBox 7"/>
            <p:cNvSpPr txBox="1"/>
            <p:nvPr/>
          </p:nvSpPr>
          <p:spPr>
            <a:xfrm>
              <a:off x="1237385" y="2541429"/>
              <a:ext cx="910827" cy="246221"/>
            </a:xfrm>
            <a:prstGeom prst="rect">
              <a:avLst/>
            </a:prstGeom>
            <a:solidFill>
              <a:schemeClr val="bg1"/>
            </a:solidFill>
          </p:spPr>
          <p:txBody>
            <a:bodyPr wrap="none" rtlCol="0">
              <a:spAutoFit/>
            </a:bodyPr>
            <a:lstStyle/>
            <a:p>
              <a:r>
                <a:rPr lang="en-US" altLang="zh-CN" sz="1000"/>
                <a:t>1397xxx6027</a:t>
              </a:r>
              <a:endParaRPr lang="en-US" sz="1000" dirty="0"/>
            </a:p>
          </p:txBody>
        </p:sp>
        <p:sp>
          <p:nvSpPr>
            <p:cNvPr id="9" name="TextBox 8"/>
            <p:cNvSpPr txBox="1"/>
            <p:nvPr/>
          </p:nvSpPr>
          <p:spPr>
            <a:xfrm>
              <a:off x="1703126" y="2757506"/>
              <a:ext cx="910827" cy="246221"/>
            </a:xfrm>
            <a:prstGeom prst="rect">
              <a:avLst/>
            </a:prstGeom>
            <a:solidFill>
              <a:schemeClr val="bg1"/>
            </a:solidFill>
          </p:spPr>
          <p:txBody>
            <a:bodyPr wrap="none" rtlCol="0">
              <a:spAutoFit/>
            </a:bodyPr>
            <a:lstStyle/>
            <a:p>
              <a:r>
                <a:rPr lang="en-US" altLang="zh-CN" sz="1000"/>
                <a:t>1341xxx1935</a:t>
              </a:r>
              <a:endParaRPr lang="en-US" sz="1000" dirty="0"/>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920" y="2387788"/>
            <a:ext cx="3048818" cy="1579775"/>
          </a:xfrm>
          <a:prstGeom prst="rect">
            <a:avLst/>
          </a:prstGeom>
        </p:spPr>
      </p:pic>
      <p:sp>
        <p:nvSpPr>
          <p:cNvPr id="14" name="Content Placeholder 2"/>
          <p:cNvSpPr txBox="1">
            <a:spLocks/>
          </p:cNvSpPr>
          <p:nvPr/>
        </p:nvSpPr>
        <p:spPr>
          <a:xfrm>
            <a:off x="4953279" y="4131320"/>
            <a:ext cx="4190722" cy="5015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dirty="0">
                <a:solidFill>
                  <a:srgbClr val="C00000"/>
                </a:solidFill>
              </a:rPr>
              <a:t>数据采集：通过微博</a:t>
            </a:r>
            <a:r>
              <a:rPr lang="en-US" altLang="zh-CN" dirty="0">
                <a:solidFill>
                  <a:srgbClr val="C00000"/>
                </a:solidFill>
              </a:rPr>
              <a:t>API</a:t>
            </a:r>
            <a:r>
              <a:rPr lang="zh-CN" altLang="en-US" dirty="0">
                <a:solidFill>
                  <a:srgbClr val="C00000"/>
                </a:solidFill>
              </a:rPr>
              <a:t>获取</a:t>
            </a:r>
            <a:endParaRPr lang="en-US" altLang="zh-CN" dirty="0">
              <a:solidFill>
                <a:srgbClr val="C00000"/>
              </a:solidFill>
            </a:endParaRPr>
          </a:p>
        </p:txBody>
      </p:sp>
    </p:spTree>
    <p:extLst>
      <p:ext uri="{BB962C8B-B14F-4D97-AF65-F5344CB8AC3E}">
        <p14:creationId xmlns:p14="http://schemas.microsoft.com/office/powerpoint/2010/main" val="789652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肺炎患者求助超话的整体分析</a:t>
            </a:r>
            <a:endParaRPr lang="en-US" dirty="0"/>
          </a:p>
        </p:txBody>
      </p:sp>
      <p:pic>
        <p:nvPicPr>
          <p:cNvPr id="4" name="Content Placeholder 3" descr="A close up of a map&#10;&#10;Description automatically generated"/>
          <p:cNvPicPr>
            <a:picLocks noGrp="1"/>
          </p:cNvPicPr>
          <p:nvPr>
            <p:ph idx="1"/>
          </p:nvPr>
        </p:nvPicPr>
        <p:blipFill rotWithShape="1">
          <a:blip r:embed="rId2" cstate="print">
            <a:extLst>
              <a:ext uri="{28A0092B-C50C-407E-A947-70E740481C1C}">
                <a14:useLocalDpi xmlns:a14="http://schemas.microsoft.com/office/drawing/2010/main" val="0"/>
              </a:ext>
            </a:extLst>
          </a:blip>
          <a:srcRect t="5505"/>
          <a:stretch/>
        </p:blipFill>
        <p:spPr bwMode="auto">
          <a:xfrm>
            <a:off x="457200" y="819150"/>
            <a:ext cx="5068352" cy="3937000"/>
          </a:xfrm>
          <a:prstGeom prst="rect">
            <a:avLst/>
          </a:prstGeom>
          <a:ln>
            <a:noFill/>
          </a:ln>
          <a:extLst>
            <a:ext uri="{53640926-AAD7-44D8-BBD7-CCE9431645EC}">
              <a14:shadowObscured xmlns:a14="http://schemas.microsoft.com/office/drawing/2010/main"/>
            </a:ext>
          </a:extLst>
        </p:spPr>
      </p:pic>
      <p:sp>
        <p:nvSpPr>
          <p:cNvPr id="5" name="Content Placeholder 2"/>
          <p:cNvSpPr txBox="1">
            <a:spLocks/>
          </p:cNvSpPr>
          <p:nvPr/>
        </p:nvSpPr>
        <p:spPr>
          <a:xfrm>
            <a:off x="5675086" y="819150"/>
            <a:ext cx="3011713" cy="3937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黄色柱状图</a:t>
            </a:r>
            <a:endParaRPr lang="en-US" altLang="zh-CN" dirty="0"/>
          </a:p>
          <a:p>
            <a:pPr lvl="1"/>
            <a:r>
              <a:rPr lang="zh-CN" altLang="en-US" dirty="0"/>
              <a:t>肺炎患者求助超话每天的发帖量</a:t>
            </a:r>
            <a:endParaRPr lang="en-US" altLang="zh-CN" dirty="0"/>
          </a:p>
          <a:p>
            <a:r>
              <a:rPr lang="zh-CN" altLang="en-US" dirty="0"/>
              <a:t>蓝色线条图</a:t>
            </a:r>
            <a:endParaRPr lang="en-US" altLang="zh-CN" dirty="0"/>
          </a:p>
          <a:p>
            <a:pPr lvl="1"/>
            <a:r>
              <a:rPr lang="zh-CN" altLang="en-US" dirty="0"/>
              <a:t>武汉市卫健委汇报的每日新增新冠确诊数</a:t>
            </a:r>
            <a:endParaRPr lang="en-US" altLang="zh-CN" dirty="0"/>
          </a:p>
          <a:p>
            <a:r>
              <a:rPr lang="zh-CN" altLang="en-US" dirty="0"/>
              <a:t>时间区间</a:t>
            </a:r>
            <a:endParaRPr lang="en-US" altLang="zh-CN" dirty="0"/>
          </a:p>
          <a:p>
            <a:pPr lvl="1"/>
            <a:r>
              <a:rPr lang="en-US" altLang="zh-CN" dirty="0"/>
              <a:t>1</a:t>
            </a:r>
            <a:r>
              <a:rPr lang="zh-CN" altLang="en-US" dirty="0"/>
              <a:t>月</a:t>
            </a:r>
            <a:r>
              <a:rPr lang="en-US" altLang="zh-CN" dirty="0"/>
              <a:t>29</a:t>
            </a:r>
            <a:r>
              <a:rPr lang="zh-CN" altLang="en-US" dirty="0"/>
              <a:t>日 </a:t>
            </a:r>
            <a:r>
              <a:rPr lang="mr-IN" altLang="zh-CN" dirty="0"/>
              <a:t>–</a:t>
            </a:r>
            <a:r>
              <a:rPr lang="zh-CN" altLang="en-US" dirty="0"/>
              <a:t> </a:t>
            </a:r>
            <a:r>
              <a:rPr lang="en-US" altLang="zh-CN" dirty="0"/>
              <a:t>2</a:t>
            </a:r>
            <a:r>
              <a:rPr lang="zh-CN" altLang="en-US" dirty="0"/>
              <a:t>月</a:t>
            </a:r>
            <a:r>
              <a:rPr lang="en-US" altLang="zh-CN" dirty="0"/>
              <a:t>17</a:t>
            </a:r>
            <a:r>
              <a:rPr lang="zh-CN" altLang="en-US" dirty="0"/>
              <a:t>日</a:t>
            </a:r>
            <a:endParaRPr lang="en-US" altLang="zh-CN" dirty="0"/>
          </a:p>
          <a:p>
            <a:endParaRPr lang="en-US" altLang="zh-CN" dirty="0"/>
          </a:p>
          <a:p>
            <a:r>
              <a:rPr lang="zh-CN" altLang="en-US" dirty="0"/>
              <a:t>你能发现什么？</a:t>
            </a:r>
            <a:endParaRPr lang="en-US" altLang="zh-CN" dirty="0"/>
          </a:p>
        </p:txBody>
      </p:sp>
    </p:spTree>
    <p:extLst>
      <p:ext uri="{BB962C8B-B14F-4D97-AF65-F5344CB8AC3E}">
        <p14:creationId xmlns:p14="http://schemas.microsoft.com/office/powerpoint/2010/main" val="1136486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提出问题（</a:t>
            </a:r>
            <a:r>
              <a:rPr lang="en-US" altLang="zh-CN" dirty="0"/>
              <a:t>Insight</a:t>
            </a:r>
            <a:r>
              <a:rPr lang="zh-CN" altLang="en-US" dirty="0"/>
              <a:t> </a:t>
            </a:r>
            <a:r>
              <a:rPr lang="en-US" altLang="zh-CN" dirty="0"/>
              <a:t>Questions</a:t>
            </a:r>
            <a:r>
              <a:rPr lang="zh-CN" altLang="en-US" dirty="0"/>
              <a:t>）</a:t>
            </a:r>
            <a:endParaRPr lang="en-US" dirty="0"/>
          </a:p>
        </p:txBody>
      </p:sp>
      <p:sp>
        <p:nvSpPr>
          <p:cNvPr id="3" name="Content Placeholder 2"/>
          <p:cNvSpPr>
            <a:spLocks noGrp="1"/>
          </p:cNvSpPr>
          <p:nvPr>
            <p:ph idx="1"/>
          </p:nvPr>
        </p:nvSpPr>
        <p:spPr/>
        <p:txBody>
          <a:bodyPr/>
          <a:lstStyle/>
          <a:p>
            <a:r>
              <a:rPr lang="zh-CN" altLang="en-US" dirty="0"/>
              <a:t>我们试图用数据解码数字背后的个体，看清那些宏大叙事之下的具体的人，尤其是那些在社交网络上以个体的身份发出求助的人</a:t>
            </a:r>
            <a:r>
              <a:rPr lang="en-US" altLang="zh-CN" dirty="0"/>
              <a:t>——</a:t>
            </a:r>
          </a:p>
          <a:p>
            <a:pPr marL="0" indent="0">
              <a:buNone/>
            </a:pPr>
            <a:r>
              <a:rPr lang="en-US" altLang="zh-CN" dirty="0"/>
              <a:t> </a:t>
            </a:r>
            <a:endParaRPr lang="en-US" altLang="zh-CN" sz="2400" dirty="0"/>
          </a:p>
          <a:p>
            <a:r>
              <a:rPr lang="zh-CN" altLang="en-US" sz="2400" dirty="0"/>
              <a:t>他们是谁？</a:t>
            </a:r>
            <a:endParaRPr lang="en-US" altLang="zh-CN" sz="2400" dirty="0"/>
          </a:p>
          <a:p>
            <a:r>
              <a:rPr lang="zh-CN" altLang="en-US" sz="2800" dirty="0"/>
              <a:t>他们为什么而发声？</a:t>
            </a:r>
            <a:endParaRPr lang="en-US" altLang="zh-CN" sz="2400" dirty="0"/>
          </a:p>
          <a:p>
            <a:r>
              <a:rPr lang="zh-CN" altLang="en-US" sz="3200" dirty="0"/>
              <a:t>他们的处境有何共同点？</a:t>
            </a:r>
            <a:endParaRPr lang="en-US" altLang="zh-CN" sz="3200" dirty="0"/>
          </a:p>
        </p:txBody>
      </p:sp>
    </p:spTree>
    <p:extLst>
      <p:ext uri="{BB962C8B-B14F-4D97-AF65-F5344CB8AC3E}">
        <p14:creationId xmlns:p14="http://schemas.microsoft.com/office/powerpoint/2010/main" val="1214965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数据准备</a:t>
            </a:r>
            <a:endParaRPr lang="en-US" dirty="0"/>
          </a:p>
        </p:txBody>
      </p:sp>
      <p:sp>
        <p:nvSpPr>
          <p:cNvPr id="3" name="Content Placeholder 2"/>
          <p:cNvSpPr>
            <a:spLocks noGrp="1"/>
          </p:cNvSpPr>
          <p:nvPr>
            <p:ph idx="1"/>
          </p:nvPr>
        </p:nvSpPr>
        <p:spPr/>
        <p:txBody>
          <a:bodyPr/>
          <a:lstStyle/>
          <a:p>
            <a:r>
              <a:rPr lang="zh-CN" altLang="en-US" dirty="0"/>
              <a:t>信息抽取：从文本数据中抽取出结构化信息</a:t>
            </a:r>
            <a:endParaRPr lang="en-US" dirty="0"/>
          </a:p>
        </p:txBody>
      </p:sp>
      <p:pic>
        <p:nvPicPr>
          <p:cNvPr id="10" name="Picture 9"/>
          <p:cNvPicPr>
            <a:picLocks noChangeAspect="1"/>
          </p:cNvPicPr>
          <p:nvPr/>
        </p:nvPicPr>
        <p:blipFill>
          <a:blip r:embed="rId3"/>
          <a:stretch>
            <a:fillRect/>
          </a:stretch>
        </p:blipFill>
        <p:spPr>
          <a:xfrm>
            <a:off x="312058" y="1613110"/>
            <a:ext cx="3592285" cy="2932685"/>
          </a:xfrm>
          <a:prstGeom prst="rect">
            <a:avLst/>
          </a:prstGeom>
        </p:spPr>
      </p:pic>
      <p:pic>
        <p:nvPicPr>
          <p:cNvPr id="12" name="Picture 11"/>
          <p:cNvPicPr>
            <a:picLocks noChangeAspect="1"/>
          </p:cNvPicPr>
          <p:nvPr/>
        </p:nvPicPr>
        <p:blipFill>
          <a:blip r:embed="rId3"/>
          <a:stretch>
            <a:fillRect/>
          </a:stretch>
        </p:blipFill>
        <p:spPr>
          <a:xfrm>
            <a:off x="226787" y="1476828"/>
            <a:ext cx="3509412" cy="2865028"/>
          </a:xfrm>
          <a:prstGeom prst="rect">
            <a:avLst/>
          </a:prstGeom>
          <a:ln>
            <a:solidFill>
              <a:schemeClr val="accent1"/>
            </a:solidFill>
          </a:ln>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9485" y="1330081"/>
            <a:ext cx="5017475" cy="2558143"/>
          </a:xfrm>
          <a:prstGeom prst="rect">
            <a:avLst/>
          </a:prstGeom>
        </p:spPr>
      </p:pic>
      <p:sp>
        <p:nvSpPr>
          <p:cNvPr id="18" name="TextBox 17"/>
          <p:cNvSpPr txBox="1"/>
          <p:nvPr/>
        </p:nvSpPr>
        <p:spPr>
          <a:xfrm>
            <a:off x="4414045" y="4002524"/>
            <a:ext cx="4288353" cy="400110"/>
          </a:xfrm>
          <a:prstGeom prst="rect">
            <a:avLst/>
          </a:prstGeom>
          <a:noFill/>
        </p:spPr>
        <p:txBody>
          <a:bodyPr wrap="none" rtlCol="0">
            <a:spAutoFit/>
          </a:bodyPr>
          <a:lstStyle/>
          <a:p>
            <a:r>
              <a:rPr lang="zh-CN" altLang="en-US" sz="2000" dirty="0">
                <a:latin typeface="Microsoft YaHei" charset="-122"/>
                <a:ea typeface="Microsoft YaHei" charset="-122"/>
                <a:cs typeface="Microsoft YaHei" charset="-122"/>
              </a:rPr>
              <a:t>你能观察到真实数据有多“</a:t>
            </a:r>
            <a:r>
              <a:rPr lang="zh-CN" altLang="en-US" sz="2000" dirty="0">
                <a:solidFill>
                  <a:srgbClr val="C00000"/>
                </a:solidFill>
                <a:latin typeface="Microsoft YaHei" charset="-122"/>
                <a:ea typeface="Microsoft YaHei" charset="-122"/>
                <a:cs typeface="Microsoft YaHei" charset="-122"/>
              </a:rPr>
              <a:t>脏</a:t>
            </a:r>
            <a:r>
              <a:rPr lang="zh-CN" altLang="en-US" sz="2000" dirty="0">
                <a:latin typeface="Microsoft YaHei" charset="-122"/>
                <a:ea typeface="Microsoft YaHei" charset="-122"/>
                <a:cs typeface="Microsoft YaHei" charset="-122"/>
              </a:rPr>
              <a:t>”吗？</a:t>
            </a:r>
            <a:endParaRPr 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95684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数据清洗</a:t>
            </a:r>
            <a:endParaRPr lang="en-US" dirty="0"/>
          </a:p>
        </p:txBody>
      </p:sp>
      <p:sp>
        <p:nvSpPr>
          <p:cNvPr id="3" name="Content Placeholder 2"/>
          <p:cNvSpPr>
            <a:spLocks noGrp="1"/>
          </p:cNvSpPr>
          <p:nvPr>
            <p:ph idx="1"/>
          </p:nvPr>
        </p:nvSpPr>
        <p:spPr>
          <a:xfrm>
            <a:off x="5486400" y="923244"/>
            <a:ext cx="3483428" cy="3832905"/>
          </a:xfrm>
        </p:spPr>
        <p:txBody>
          <a:bodyPr>
            <a:normAutofit lnSpcReduction="10000"/>
          </a:bodyPr>
          <a:lstStyle/>
          <a:p>
            <a:r>
              <a:rPr lang="zh-CN" altLang="en-US" dirty="0"/>
              <a:t>数据缺失</a:t>
            </a:r>
            <a:endParaRPr lang="en-US" altLang="zh-CN" dirty="0"/>
          </a:p>
          <a:p>
            <a:pPr lvl="1"/>
            <a:r>
              <a:rPr lang="zh-CN" altLang="en-US" dirty="0"/>
              <a:t>属性</a:t>
            </a:r>
            <a:r>
              <a:rPr lang="en-US" altLang="zh-CN" dirty="0"/>
              <a:t>age</a:t>
            </a:r>
          </a:p>
          <a:p>
            <a:r>
              <a:rPr lang="zh-CN" altLang="en-US" dirty="0"/>
              <a:t>数据重复</a:t>
            </a:r>
            <a:endParaRPr lang="en-US" altLang="zh-CN" dirty="0"/>
          </a:p>
          <a:p>
            <a:pPr lvl="1"/>
            <a:r>
              <a:rPr lang="zh-CN" altLang="en-US" dirty="0"/>
              <a:t>同一个名字的人出现在多条微博中，是一个人吗？</a:t>
            </a:r>
            <a:endParaRPr lang="en-US" altLang="zh-CN" dirty="0"/>
          </a:p>
          <a:p>
            <a:r>
              <a:rPr lang="zh-CN" altLang="en-US" dirty="0"/>
              <a:t>属性值冲突</a:t>
            </a:r>
            <a:endParaRPr lang="en-US" altLang="zh-CN" dirty="0"/>
          </a:p>
          <a:p>
            <a:pPr lvl="1"/>
            <a:r>
              <a:rPr lang="en-US" altLang="zh-CN" dirty="0"/>
              <a:t>RC</a:t>
            </a:r>
            <a:r>
              <a:rPr lang="zh-CN" altLang="en-US" dirty="0"/>
              <a:t>的年龄是</a:t>
            </a:r>
            <a:r>
              <a:rPr lang="en-US" altLang="zh-CN" dirty="0"/>
              <a:t>35</a:t>
            </a:r>
            <a:r>
              <a:rPr lang="zh-CN" altLang="en-US" dirty="0"/>
              <a:t>还是</a:t>
            </a:r>
            <a:r>
              <a:rPr lang="en-US" altLang="zh-CN" dirty="0"/>
              <a:t>36</a:t>
            </a:r>
            <a:r>
              <a:rPr lang="zh-CN" altLang="en-US" dirty="0"/>
              <a:t>？</a:t>
            </a:r>
            <a:endParaRPr lang="en-US" altLang="zh-CN" dirty="0"/>
          </a:p>
          <a:p>
            <a:r>
              <a:rPr lang="zh-CN" altLang="en-US" dirty="0"/>
              <a:t>属性值粒度粗细不一</a:t>
            </a:r>
            <a:endParaRPr lang="en-US" altLang="zh-CN" dirty="0"/>
          </a:p>
          <a:p>
            <a:pPr lvl="1"/>
            <a:r>
              <a:rPr lang="zh-CN" altLang="en-US" dirty="0"/>
              <a:t>洪山区</a:t>
            </a:r>
            <a:endParaRPr lang="en-US" altLang="zh-CN" dirty="0"/>
          </a:p>
          <a:p>
            <a:pPr lvl="1"/>
            <a:r>
              <a:rPr lang="zh-CN" altLang="en-US" dirty="0"/>
              <a:t>保利时代</a:t>
            </a:r>
            <a:endParaRPr lang="en-US" altLang="zh-CN" dirty="0"/>
          </a:p>
          <a:p>
            <a:pPr lvl="1"/>
            <a:r>
              <a:rPr lang="zh-CN" altLang="en-US" dirty="0"/>
              <a:t>洪山区关山大道新竹路保利时代</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4241"/>
          <a:stretch/>
        </p:blipFill>
        <p:spPr>
          <a:xfrm>
            <a:off x="188600" y="1264896"/>
            <a:ext cx="5297800" cy="3149600"/>
          </a:xfrm>
          <a:prstGeom prst="rect">
            <a:avLst/>
          </a:prstGeom>
        </p:spPr>
      </p:pic>
    </p:spTree>
    <p:extLst>
      <p:ext uri="{BB962C8B-B14F-4D97-AF65-F5344CB8AC3E}">
        <p14:creationId xmlns:p14="http://schemas.microsoft.com/office/powerpoint/2010/main" val="1063633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数据扩充（</a:t>
            </a:r>
            <a:r>
              <a:rPr lang="en-US" altLang="zh-CN" dirty="0"/>
              <a:t>Data</a:t>
            </a:r>
            <a:r>
              <a:rPr lang="zh-CN" altLang="en-US" dirty="0"/>
              <a:t> </a:t>
            </a:r>
            <a:r>
              <a:rPr lang="en-US" altLang="zh-CN" dirty="0"/>
              <a:t>Enrichment</a:t>
            </a:r>
            <a:r>
              <a:rPr lang="zh-CN" altLang="en-US" dirty="0"/>
              <a:t>）</a:t>
            </a:r>
            <a:endParaRPr lang="en-US" dirty="0"/>
          </a:p>
        </p:txBody>
      </p:sp>
      <p:sp>
        <p:nvSpPr>
          <p:cNvPr id="3" name="Content Placeholder 2"/>
          <p:cNvSpPr>
            <a:spLocks noGrp="1"/>
          </p:cNvSpPr>
          <p:nvPr>
            <p:ph idx="1"/>
          </p:nvPr>
        </p:nvSpPr>
        <p:spPr>
          <a:xfrm>
            <a:off x="457200" y="819150"/>
            <a:ext cx="8229600" cy="1677307"/>
          </a:xfrm>
        </p:spPr>
        <p:txBody>
          <a:bodyPr/>
          <a:lstStyle/>
          <a:p>
            <a:r>
              <a:rPr lang="zh-CN" altLang="en-US" dirty="0"/>
              <a:t>能否在地图上定位每位求助者所在的小区</a:t>
            </a:r>
            <a:endParaRPr lang="en-US" altLang="zh-CN" dirty="0"/>
          </a:p>
          <a:p>
            <a:r>
              <a:rPr lang="zh-CN" altLang="en-US" dirty="0"/>
              <a:t>能否找到每位求助者所在小区的平均房价和建造年份</a:t>
            </a:r>
            <a:endParaRPr lang="en-US" altLang="zh-CN" dirty="0"/>
          </a:p>
          <a:p>
            <a:r>
              <a:rPr lang="zh-CN" altLang="en-US" dirty="0"/>
              <a:t>数据扩充</a:t>
            </a:r>
            <a:endParaRPr lang="en-US" altLang="zh-CN" dirty="0"/>
          </a:p>
          <a:p>
            <a:pPr lvl="1"/>
            <a:r>
              <a:rPr lang="zh-CN" altLang="en-US" dirty="0"/>
              <a:t>将求助者自己填写的小区名称</a:t>
            </a:r>
            <a:r>
              <a:rPr lang="zh-CN" altLang="en-US" dirty="0">
                <a:solidFill>
                  <a:srgbClr val="C00000"/>
                </a:solidFill>
              </a:rPr>
              <a:t>对齐</a:t>
            </a:r>
            <a:r>
              <a:rPr lang="zh-CN" altLang="en-US" dirty="0"/>
              <a:t>到</a:t>
            </a:r>
            <a:r>
              <a:rPr lang="zh-CN" altLang="en-US" dirty="0">
                <a:solidFill>
                  <a:srgbClr val="00B050"/>
                </a:solidFill>
              </a:rPr>
              <a:t>链家</a:t>
            </a:r>
            <a:r>
              <a:rPr lang="zh-CN" altLang="en-US" dirty="0"/>
              <a:t>小区名录中</a:t>
            </a:r>
            <a:endParaRPr lang="en-US" altLang="zh-C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241"/>
          <a:stretch/>
        </p:blipFill>
        <p:spPr>
          <a:xfrm>
            <a:off x="159658" y="2392228"/>
            <a:ext cx="3831770" cy="227802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900" y="2719349"/>
            <a:ext cx="3557814" cy="1394758"/>
          </a:xfrm>
          <a:prstGeom prst="rect">
            <a:avLst/>
          </a:prstGeom>
        </p:spPr>
      </p:pic>
      <p:sp>
        <p:nvSpPr>
          <p:cNvPr id="6" name="Rectangle 5"/>
          <p:cNvSpPr/>
          <p:nvPr/>
        </p:nvSpPr>
        <p:spPr>
          <a:xfrm>
            <a:off x="6289977" y="4168023"/>
            <a:ext cx="1569660" cy="369332"/>
          </a:xfrm>
          <a:prstGeom prst="rect">
            <a:avLst/>
          </a:prstGeom>
        </p:spPr>
        <p:txBody>
          <a:bodyPr wrap="none">
            <a:spAutoFit/>
          </a:bodyPr>
          <a:lstStyle/>
          <a:p>
            <a:r>
              <a:rPr lang="zh-CN" altLang="en-US">
                <a:solidFill>
                  <a:srgbClr val="00B050"/>
                </a:solidFill>
              </a:rPr>
              <a:t>链家</a:t>
            </a:r>
            <a:r>
              <a:rPr lang="zh-CN" altLang="en-US"/>
              <a:t>小区名录</a:t>
            </a:r>
            <a:endParaRPr lang="en-US" dirty="0"/>
          </a:p>
        </p:txBody>
      </p:sp>
      <p:sp>
        <p:nvSpPr>
          <p:cNvPr id="7" name="Left-Right Arrow 6"/>
          <p:cNvSpPr/>
          <p:nvPr/>
        </p:nvSpPr>
        <p:spPr>
          <a:xfrm>
            <a:off x="4313464" y="3186086"/>
            <a:ext cx="660400" cy="46128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089666" y="2719349"/>
            <a:ext cx="1107996" cy="369332"/>
          </a:xfrm>
          <a:prstGeom prst="rect">
            <a:avLst/>
          </a:prstGeom>
        </p:spPr>
        <p:txBody>
          <a:bodyPr wrap="none">
            <a:spAutoFit/>
          </a:bodyPr>
          <a:lstStyle/>
          <a:p>
            <a:r>
              <a:rPr lang="zh-CN" altLang="en-US" b="1" dirty="0">
                <a:solidFill>
                  <a:srgbClr val="C00000"/>
                </a:solidFill>
              </a:rPr>
              <a:t>实体链接</a:t>
            </a:r>
            <a:endParaRPr lang="en-US" b="1" dirty="0">
              <a:solidFill>
                <a:srgbClr val="C00000"/>
              </a:solidFill>
            </a:endParaRPr>
          </a:p>
        </p:txBody>
      </p:sp>
    </p:spTree>
    <p:extLst>
      <p:ext uri="{BB962C8B-B14F-4D97-AF65-F5344CB8AC3E}">
        <p14:creationId xmlns:p14="http://schemas.microsoft.com/office/powerpoint/2010/main" val="1686095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数据扩充（</a:t>
            </a:r>
            <a:r>
              <a:rPr lang="en-US" altLang="zh-CN" dirty="0"/>
              <a:t>Data</a:t>
            </a:r>
            <a:r>
              <a:rPr lang="zh-CN" altLang="en-US" dirty="0"/>
              <a:t> </a:t>
            </a:r>
            <a:r>
              <a:rPr lang="en-US" altLang="zh-CN" dirty="0"/>
              <a:t>Enrichment</a:t>
            </a:r>
            <a:r>
              <a:rPr lang="zh-CN" altLang="en-US" dirty="0"/>
              <a:t>）</a:t>
            </a:r>
            <a:endParaRPr lang="en-US" dirty="0"/>
          </a:p>
        </p:txBody>
      </p:sp>
      <p:sp>
        <p:nvSpPr>
          <p:cNvPr id="3" name="Content Placeholder 2"/>
          <p:cNvSpPr>
            <a:spLocks noGrp="1"/>
          </p:cNvSpPr>
          <p:nvPr>
            <p:ph idx="1"/>
          </p:nvPr>
        </p:nvSpPr>
        <p:spPr>
          <a:xfrm>
            <a:off x="457200" y="819150"/>
            <a:ext cx="8229600" cy="1677307"/>
          </a:xfrm>
        </p:spPr>
        <p:txBody>
          <a:bodyPr/>
          <a:lstStyle/>
          <a:p>
            <a:r>
              <a:rPr lang="zh-CN" altLang="en-US" dirty="0"/>
              <a:t>能否在地图上定位每位求助者所在的小区</a:t>
            </a:r>
            <a:endParaRPr lang="en-US" altLang="zh-CN" dirty="0"/>
          </a:p>
          <a:p>
            <a:r>
              <a:rPr lang="zh-CN" altLang="en-US" dirty="0"/>
              <a:t>能否找到每位求助者所在小区的平均房价和建造年份</a:t>
            </a:r>
            <a:endParaRPr lang="en-US" altLang="zh-CN" dirty="0"/>
          </a:p>
          <a:p>
            <a:r>
              <a:rPr lang="zh-CN" altLang="en-US" dirty="0"/>
              <a:t>数据扩充</a:t>
            </a:r>
            <a:endParaRPr lang="en-US" altLang="zh-CN" dirty="0"/>
          </a:p>
          <a:p>
            <a:pPr lvl="1"/>
            <a:r>
              <a:rPr lang="zh-CN" altLang="en-US" dirty="0"/>
              <a:t>通过百度地图获取求助者对应到</a:t>
            </a:r>
            <a:r>
              <a:rPr lang="zh-CN" altLang="en-US" dirty="0">
                <a:solidFill>
                  <a:srgbClr val="00B050"/>
                </a:solidFill>
              </a:rPr>
              <a:t>链家</a:t>
            </a:r>
            <a:r>
              <a:rPr lang="zh-CN" altLang="en-US" dirty="0"/>
              <a:t>小区的经纬度坐标</a:t>
            </a:r>
            <a:endParaRPr lang="en-US" altLang="zh-C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610757"/>
            <a:ext cx="3557814" cy="1394758"/>
          </a:xfrm>
          <a:prstGeom prst="rect">
            <a:avLst/>
          </a:prstGeom>
        </p:spPr>
      </p:pic>
      <p:sp>
        <p:nvSpPr>
          <p:cNvPr id="6" name="Rectangle 5"/>
          <p:cNvSpPr/>
          <p:nvPr/>
        </p:nvSpPr>
        <p:spPr>
          <a:xfrm>
            <a:off x="1451277" y="4059431"/>
            <a:ext cx="1569660" cy="369332"/>
          </a:xfrm>
          <a:prstGeom prst="rect">
            <a:avLst/>
          </a:prstGeom>
        </p:spPr>
        <p:txBody>
          <a:bodyPr wrap="none">
            <a:spAutoFit/>
          </a:bodyPr>
          <a:lstStyle/>
          <a:p>
            <a:r>
              <a:rPr lang="zh-CN" altLang="en-US">
                <a:solidFill>
                  <a:srgbClr val="00B050"/>
                </a:solidFill>
              </a:rPr>
              <a:t>链家</a:t>
            </a:r>
            <a:r>
              <a:rPr lang="zh-CN" altLang="en-US"/>
              <a:t>小区名录</a:t>
            </a:r>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41543"/>
          <a:stretch/>
        </p:blipFill>
        <p:spPr>
          <a:xfrm>
            <a:off x="6115579" y="2311185"/>
            <a:ext cx="2571221" cy="2507129"/>
          </a:xfrm>
          <a:prstGeom prst="rect">
            <a:avLst/>
          </a:prstGeom>
        </p:spPr>
      </p:pic>
      <p:sp>
        <p:nvSpPr>
          <p:cNvPr id="10" name="Left-Right Arrow 9"/>
          <p:cNvSpPr/>
          <p:nvPr/>
        </p:nvSpPr>
        <p:spPr>
          <a:xfrm>
            <a:off x="4735096" y="3374772"/>
            <a:ext cx="660400" cy="46128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9395" y="2938804"/>
            <a:ext cx="1431802" cy="369332"/>
          </a:xfrm>
          <a:prstGeom prst="rect">
            <a:avLst/>
          </a:prstGeom>
        </p:spPr>
        <p:txBody>
          <a:bodyPr wrap="none">
            <a:spAutoFit/>
          </a:bodyPr>
          <a:lstStyle/>
          <a:p>
            <a:r>
              <a:rPr lang="zh-CN" altLang="en-US" b="1" dirty="0">
                <a:solidFill>
                  <a:srgbClr val="C00000"/>
                </a:solidFill>
              </a:rPr>
              <a:t>调用百度</a:t>
            </a:r>
            <a:r>
              <a:rPr lang="en-US" altLang="zh-CN" b="1" dirty="0">
                <a:solidFill>
                  <a:srgbClr val="C00000"/>
                </a:solidFill>
              </a:rPr>
              <a:t>API</a:t>
            </a:r>
            <a:endParaRPr lang="en-US" b="1" dirty="0">
              <a:solidFill>
                <a:srgbClr val="C00000"/>
              </a:solidFill>
            </a:endParaRPr>
          </a:p>
        </p:txBody>
      </p:sp>
    </p:spTree>
    <p:extLst>
      <p:ext uri="{BB962C8B-B14F-4D97-AF65-F5344CB8AC3E}">
        <p14:creationId xmlns:p14="http://schemas.microsoft.com/office/powerpoint/2010/main" val="16207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数据分析</a:t>
            </a:r>
            <a:endParaRPr lang="en-US" dirty="0"/>
          </a:p>
        </p:txBody>
      </p:sp>
      <p:sp>
        <p:nvSpPr>
          <p:cNvPr id="3" name="Content Placeholder 2"/>
          <p:cNvSpPr>
            <a:spLocks noGrp="1"/>
          </p:cNvSpPr>
          <p:nvPr>
            <p:ph idx="1"/>
          </p:nvPr>
        </p:nvSpPr>
        <p:spPr/>
        <p:txBody>
          <a:bodyPr/>
          <a:lstStyle/>
          <a:p>
            <a:r>
              <a:rPr lang="zh-CN" altLang="en-US" b="1" dirty="0"/>
              <a:t>围城之中，越老越无助</a:t>
            </a:r>
            <a:endParaRPr lang="en-US" b="1" dirty="0"/>
          </a:p>
        </p:txBody>
      </p:sp>
      <p:pic>
        <p:nvPicPr>
          <p:cNvPr id="5" name="图片 10" descr="https://uploader.shimo.im/f/wH0EvL8zYisF9tHo.jpg!thumbnail"/>
          <p:cNvPicPr/>
          <p:nvPr/>
        </p:nvPicPr>
        <p:blipFill rotWithShape="1">
          <a:blip r:embed="rId2">
            <a:extLst>
              <a:ext uri="{28A0092B-C50C-407E-A947-70E740481C1C}">
                <a14:useLocalDpi xmlns:a14="http://schemas.microsoft.com/office/drawing/2010/main" val="0"/>
              </a:ext>
            </a:extLst>
          </a:blip>
          <a:srcRect t="12272" b="22237"/>
          <a:stretch/>
        </p:blipFill>
        <p:spPr>
          <a:xfrm>
            <a:off x="457200" y="1349829"/>
            <a:ext cx="5023944" cy="3290207"/>
          </a:xfrm>
          <a:prstGeom prst="rect">
            <a:avLst/>
          </a:prstGeom>
          <a:noFill/>
          <a:ln>
            <a:noFill/>
          </a:ln>
        </p:spPr>
      </p:pic>
      <p:pic>
        <p:nvPicPr>
          <p:cNvPr id="6" name="图片 9" descr="https://uploader.shimo.im/f/N6u2KXIxlzgZxNTe.png!thumbnail"/>
          <p:cNvPicPr/>
          <p:nvPr/>
        </p:nvPicPr>
        <p:blipFill rotWithShape="1">
          <a:blip r:embed="rId3" cstate="print">
            <a:extLst>
              <a:ext uri="{28A0092B-C50C-407E-A947-70E740481C1C}">
                <a14:useLocalDpi xmlns:a14="http://schemas.microsoft.com/office/drawing/2010/main" val="0"/>
              </a:ext>
            </a:extLst>
          </a:blip>
          <a:srcRect l="15576" r="15852" b="16211"/>
          <a:stretch/>
        </p:blipFill>
        <p:spPr>
          <a:xfrm>
            <a:off x="5660572" y="288106"/>
            <a:ext cx="3352800" cy="4468044"/>
          </a:xfrm>
          <a:prstGeom prst="rect">
            <a:avLst/>
          </a:prstGeom>
          <a:noFill/>
          <a:ln>
            <a:noFill/>
          </a:ln>
        </p:spPr>
      </p:pic>
    </p:spTree>
    <p:extLst>
      <p:ext uri="{BB962C8B-B14F-4D97-AF65-F5344CB8AC3E}">
        <p14:creationId xmlns:p14="http://schemas.microsoft.com/office/powerpoint/2010/main" val="1812832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sz="3240" dirty="0">
                <a:latin typeface="STZhongsong" charset="-122"/>
                <a:ea typeface="STZhongsong" charset="-122"/>
                <a:cs typeface="STZhongsong" charset="-122"/>
              </a:rPr>
              <a:t>他们的处境有何共同点？</a:t>
            </a:r>
            <a:endParaRPr lang="en-US" sz="3240" dirty="0">
              <a:latin typeface="STZhongsong" charset="-122"/>
              <a:ea typeface="STZhongsong" charset="-122"/>
              <a:cs typeface="STZhongsong" charset="-122"/>
            </a:endParaRPr>
          </a:p>
        </p:txBody>
      </p:sp>
      <p:sp>
        <p:nvSpPr>
          <p:cNvPr id="3" name="Content Placeholder 2"/>
          <p:cNvSpPr>
            <a:spLocks noGrp="1"/>
          </p:cNvSpPr>
          <p:nvPr>
            <p:ph idx="1"/>
          </p:nvPr>
        </p:nvSpPr>
        <p:spPr>
          <a:xfrm>
            <a:off x="868681" y="1027929"/>
            <a:ext cx="1711518" cy="3631929"/>
          </a:xfrm>
        </p:spPr>
        <p:txBody>
          <a:bodyPr/>
          <a:lstStyle/>
          <a:p>
            <a:r>
              <a:rPr lang="zh-CN" altLang="en-US" dirty="0">
                <a:latin typeface="STZhongsong" panose="02010600040101010101" pitchFamily="2" charset="-122"/>
                <a:ea typeface="STZhongsong" panose="02010600040101010101" pitchFamily="2" charset="-122"/>
                <a:cs typeface="Calibri" panose="020F0502020204030204" pitchFamily="34" charset="0"/>
              </a:rPr>
              <a:t>求助者离医院有多远？</a:t>
            </a:r>
            <a:r>
              <a:rPr lang="en-GB" dirty="0">
                <a:latin typeface="STZhongsong" panose="02010600040101010101" pitchFamily="2" charset="-122"/>
                <a:ea typeface="STZhongsong" panose="02010600040101010101" pitchFamily="2" charset="-122"/>
                <a:cs typeface="Calibri" panose="020F0502020204030204" pitchFamily="34" charset="0"/>
              </a:rPr>
              <a:t> </a:t>
            </a:r>
            <a:endParaRPr lang="en-US" dirty="0">
              <a:latin typeface="STZhongsong" panose="02010600040101010101" pitchFamily="2" charset="-122"/>
              <a:ea typeface="STZhongsong" panose="02010600040101010101" pitchFamily="2" charset="-122"/>
              <a:cs typeface="Calibri" panose="020F0502020204030204" pitchFamily="34" charset="0"/>
            </a:endParaRPr>
          </a:p>
        </p:txBody>
      </p:sp>
      <p:pic>
        <p:nvPicPr>
          <p:cNvPr id="4" name="图片 7" descr="https://uploader.shimo.im/f/UJ9RS7PRWssVQQ6j.jpg!thumbnail"/>
          <p:cNvPicPr/>
          <p:nvPr/>
        </p:nvPicPr>
        <p:blipFill rotWithShape="1">
          <a:blip r:embed="rId3" cstate="print">
            <a:extLst>
              <a:ext uri="{28A0092B-C50C-407E-A947-70E740481C1C}">
                <a14:useLocalDpi xmlns:a14="http://schemas.microsoft.com/office/drawing/2010/main" val="0"/>
              </a:ext>
            </a:extLst>
          </a:blip>
          <a:srcRect l="7723" t="30068" r="28469" b="29156"/>
          <a:stretch/>
        </p:blipFill>
        <p:spPr>
          <a:xfrm>
            <a:off x="2596518" y="1027929"/>
            <a:ext cx="5678802" cy="3874050"/>
          </a:xfrm>
          <a:prstGeom prst="rect">
            <a:avLst/>
          </a:prstGeom>
          <a:noFill/>
          <a:ln>
            <a:noFill/>
          </a:ln>
        </p:spPr>
      </p:pic>
    </p:spTree>
    <p:extLst>
      <p:ext uri="{BB962C8B-B14F-4D97-AF65-F5344CB8AC3E}">
        <p14:creationId xmlns:p14="http://schemas.microsoft.com/office/powerpoint/2010/main" val="1679139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sz="3240" dirty="0">
                <a:latin typeface="STZhongsong" charset="-122"/>
                <a:ea typeface="STZhongsong" charset="-122"/>
                <a:cs typeface="STZhongsong" charset="-122"/>
              </a:rPr>
              <a:t>他们的处境有何共同点</a:t>
            </a:r>
            <a:endParaRPr lang="en-US" sz="3240" dirty="0"/>
          </a:p>
        </p:txBody>
      </p:sp>
      <p:sp>
        <p:nvSpPr>
          <p:cNvPr id="3" name="Content Placeholder 2"/>
          <p:cNvSpPr>
            <a:spLocks noGrp="1"/>
          </p:cNvSpPr>
          <p:nvPr>
            <p:ph idx="1"/>
          </p:nvPr>
        </p:nvSpPr>
        <p:spPr>
          <a:xfrm>
            <a:off x="4220280" y="1027929"/>
            <a:ext cx="4163324" cy="3739334"/>
          </a:xfrm>
        </p:spPr>
        <p:txBody>
          <a:bodyPr>
            <a:noAutofit/>
          </a:bodyPr>
          <a:lstStyle/>
          <a:p>
            <a:r>
              <a:rPr lang="zh-CN" altLang="en-US" sz="2160" dirty="0">
                <a:latin typeface="STZhongsong" panose="02010600040101010101" pitchFamily="2" charset="-122"/>
                <a:ea typeface="STZhongsong" panose="02010600040101010101" pitchFamily="2" charset="-122"/>
              </a:rPr>
              <a:t>武汉的</a:t>
            </a:r>
            <a:r>
              <a:rPr lang="en-US" sz="2160" dirty="0">
                <a:latin typeface="STZhongsong" panose="02010600040101010101" pitchFamily="2" charset="-122"/>
                <a:ea typeface="STZhongsong" panose="02010600040101010101" pitchFamily="2" charset="-122"/>
              </a:rPr>
              <a:t>“</a:t>
            </a:r>
            <a:r>
              <a:rPr lang="zh-CN" altLang="en-US" sz="2160" dirty="0">
                <a:latin typeface="STZhongsong" panose="02010600040101010101" pitchFamily="2" charset="-122"/>
                <a:ea typeface="STZhongsong" panose="02010600040101010101" pitchFamily="2" charset="-122"/>
              </a:rPr>
              <a:t>封城</a:t>
            </a:r>
            <a:r>
              <a:rPr lang="en-US" sz="2160" dirty="0">
                <a:latin typeface="STZhongsong" panose="02010600040101010101" pitchFamily="2" charset="-122"/>
                <a:ea typeface="STZhongsong" panose="02010600040101010101" pitchFamily="2" charset="-122"/>
              </a:rPr>
              <a:t>”</a:t>
            </a:r>
            <a:r>
              <a:rPr lang="zh-CN" altLang="en-US" sz="2160" dirty="0">
                <a:latin typeface="STZhongsong" panose="02010600040101010101" pitchFamily="2" charset="-122"/>
                <a:ea typeface="STZhongsong" panose="02010600040101010101" pitchFamily="2" charset="-122"/>
              </a:rPr>
              <a:t>进一步增加了这些求助者就医的难度</a:t>
            </a:r>
            <a:endParaRPr lang="en-US" altLang="zh-CN" sz="2160" dirty="0">
              <a:latin typeface="STZhongsong" panose="02010600040101010101" pitchFamily="2" charset="-122"/>
              <a:ea typeface="STZhongsong" panose="02010600040101010101" pitchFamily="2" charset="-122"/>
            </a:endParaRPr>
          </a:p>
          <a:p>
            <a:pPr lvl="1"/>
            <a:r>
              <a:rPr lang="zh-CN" altLang="en-US" dirty="0">
                <a:latin typeface="STZhongsong" panose="02010600040101010101" pitchFamily="2" charset="-122"/>
                <a:ea typeface="STZhongsong" panose="02010600040101010101" pitchFamily="2" charset="-122"/>
              </a:rPr>
              <a:t>财新曾经报道过步履蹒跚的老人相互搀扶走向医院的场景。无法及时得到诊断和救治使他们面临病情恶化的风险，也增加了交叉感染的可能。</a:t>
            </a:r>
            <a:endParaRPr lang="en-US" altLang="zh-CN" dirty="0">
              <a:latin typeface="STZhongsong" panose="02010600040101010101" pitchFamily="2" charset="-122"/>
              <a:ea typeface="STZhongsong" panose="02010600040101010101" pitchFamily="2" charset="-122"/>
            </a:endParaRPr>
          </a:p>
          <a:p>
            <a:pPr lvl="1"/>
            <a:r>
              <a:rPr lang="zh-CN" altLang="en-US" dirty="0">
                <a:latin typeface="STZhongsong" panose="02010600040101010101" pitchFamily="2" charset="-122"/>
                <a:ea typeface="STZhongsong" panose="02010600040101010101" pitchFamily="2" charset="-122"/>
              </a:rPr>
              <a:t>所在行政区定点收治医院较少、与医院之间距离较远、公共交通停摆等原因使这些求助者每日辗转于小区与医院之间，在等待确诊与收治的过程中艰难求生。</a:t>
            </a:r>
            <a:r>
              <a:rPr lang="en-GB" dirty="0">
                <a:latin typeface="STZhongsong" panose="02010600040101010101" pitchFamily="2" charset="-122"/>
                <a:ea typeface="STZhongsong" panose="02010600040101010101" pitchFamily="2" charset="-122"/>
              </a:rPr>
              <a:t> </a:t>
            </a:r>
            <a:endParaRPr lang="en-US" dirty="0">
              <a:latin typeface="STZhongsong" panose="02010600040101010101" pitchFamily="2" charset="-122"/>
              <a:ea typeface="STZhongsong" panose="02010600040101010101" pitchFamily="2" charset="-122"/>
            </a:endParaRPr>
          </a:p>
          <a:p>
            <a:endParaRPr lang="en-US" sz="2160" dirty="0"/>
          </a:p>
        </p:txBody>
      </p:sp>
      <p:sp>
        <p:nvSpPr>
          <p:cNvPr id="4" name="Slide Number Placeholder 3"/>
          <p:cNvSpPr>
            <a:spLocks noGrp="1"/>
          </p:cNvSpPr>
          <p:nvPr>
            <p:ph type="sldNum" sz="quarter" idx="12"/>
          </p:nvPr>
        </p:nvSpPr>
        <p:spPr/>
        <p:txBody>
          <a:bodyPr/>
          <a:lstStyle/>
          <a:p>
            <a:fld id="{666ED1DC-EB24-2D46-9C9F-DBDF840474EE}" type="slidenum">
              <a:rPr kumimoji="1" lang="zh-CN" altLang="en-US" smtClean="0"/>
              <a:t>39</a:t>
            </a:fld>
            <a:endParaRPr kumimoji="1" lang="zh-CN" altLang="en-US"/>
          </a:p>
        </p:txBody>
      </p:sp>
      <p:pic>
        <p:nvPicPr>
          <p:cNvPr id="5" name="图片 6" descr="https://uploader.shimo.im/f/37P3iXdiqac6HZ8b.jpg!thumbnail"/>
          <p:cNvPicPr/>
          <p:nvPr/>
        </p:nvPicPr>
        <p:blipFill rotWithShape="1">
          <a:blip r:embed="rId2" cstate="print">
            <a:extLst>
              <a:ext uri="{28A0092B-C50C-407E-A947-70E740481C1C}">
                <a14:useLocalDpi xmlns:a14="http://schemas.microsoft.com/office/drawing/2010/main" val="0"/>
              </a:ext>
            </a:extLst>
          </a:blip>
          <a:srcRect t="1294" b="11880"/>
          <a:stretch/>
        </p:blipFill>
        <p:spPr>
          <a:xfrm>
            <a:off x="868680" y="1046322"/>
            <a:ext cx="3351600" cy="3994785"/>
          </a:xfrm>
          <a:prstGeom prst="rect">
            <a:avLst/>
          </a:prstGeom>
          <a:noFill/>
          <a:ln>
            <a:noFill/>
          </a:ln>
        </p:spPr>
      </p:pic>
      <p:sp>
        <p:nvSpPr>
          <p:cNvPr id="6" name="Rectangle 5">
            <a:extLst>
              <a:ext uri="{FF2B5EF4-FFF2-40B4-BE49-F238E27FC236}">
                <a16:creationId xmlns:a16="http://schemas.microsoft.com/office/drawing/2014/main" xmlns="" id="{C903A152-12B9-294A-BC42-ADDAC0457893}"/>
              </a:ext>
            </a:extLst>
          </p:cNvPr>
          <p:cNvSpPr/>
          <p:nvPr/>
        </p:nvSpPr>
        <p:spPr>
          <a:xfrm>
            <a:off x="1207643" y="1483405"/>
            <a:ext cx="2469835" cy="31756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7" name="Rectangle 6">
            <a:extLst>
              <a:ext uri="{FF2B5EF4-FFF2-40B4-BE49-F238E27FC236}">
                <a16:creationId xmlns:a16="http://schemas.microsoft.com/office/drawing/2014/main" xmlns="" id="{BCE301A5-84B8-2149-BCD1-8C24B7C66142}"/>
              </a:ext>
            </a:extLst>
          </p:cNvPr>
          <p:cNvSpPr/>
          <p:nvPr/>
        </p:nvSpPr>
        <p:spPr>
          <a:xfrm>
            <a:off x="1207643" y="2168059"/>
            <a:ext cx="2469835" cy="31756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Tree>
    <p:extLst>
      <p:ext uri="{BB962C8B-B14F-4D97-AF65-F5344CB8AC3E}">
        <p14:creationId xmlns:p14="http://schemas.microsoft.com/office/powerpoint/2010/main" val="696499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p>
        </p:txBody>
      </p:sp>
      <p:sp>
        <p:nvSpPr>
          <p:cNvPr id="3" name="TextBox 2"/>
          <p:cNvSpPr txBox="1"/>
          <p:nvPr/>
        </p:nvSpPr>
        <p:spPr>
          <a:xfrm>
            <a:off x="492101" y="3053758"/>
            <a:ext cx="2697829" cy="307777"/>
          </a:xfrm>
          <a:prstGeom prst="rect">
            <a:avLst/>
          </a:prstGeom>
          <a:noFill/>
        </p:spPr>
        <p:txBody>
          <a:bodyPr wrap="square" lIns="0" tIns="0" rIns="0" bIns="0" rtlCol="0">
            <a:spAutoFit/>
          </a:bodyPr>
          <a:lstStyle/>
          <a:p>
            <a:pPr algn="ctr"/>
            <a:r>
              <a:rPr lang="zh-CN" altLang="en-US" sz="2000" dirty="0">
                <a:solidFill>
                  <a:schemeClr val="bg1"/>
                </a:solidFill>
                <a:latin typeface="微软雅黑" pitchFamily="34" charset="-122"/>
                <a:ea typeface="微软雅黑" pitchFamily="34" charset="-122"/>
              </a:rPr>
              <a:t>互联网与文本分析</a:t>
            </a: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369893" y="1091396"/>
            <a:ext cx="2539478" cy="1366080"/>
          </a:xfrm>
          <a:prstGeom prst="rect">
            <a:avLst/>
          </a:prstGeom>
          <a:noFill/>
        </p:spPr>
        <p:txBody>
          <a:bodyPr wrap="none" rtlCol="0">
            <a:spAutoFit/>
          </a:bodyPr>
          <a:lstStyle/>
          <a:p>
            <a:pPr>
              <a:lnSpc>
                <a:spcPct val="160000"/>
              </a:lnSpc>
            </a:pPr>
            <a:r>
              <a:rPr lang="en-US" altLang="zh-CN" b="1" dirty="0">
                <a:solidFill>
                  <a:srgbClr val="C00000"/>
                </a:solidFill>
                <a:latin typeface="Microsoft YaHei" panose="020B0503020204020204" pitchFamily="34" charset="-122"/>
                <a:ea typeface="Microsoft YaHei" panose="020B0503020204020204" pitchFamily="34" charset="-122"/>
              </a:rPr>
              <a:t>1.</a:t>
            </a:r>
            <a:r>
              <a:rPr lang="zh-CN" altLang="en-US" b="1" dirty="0">
                <a:solidFill>
                  <a:srgbClr val="C00000"/>
                </a:solidFill>
                <a:latin typeface="Microsoft YaHei" panose="020B0503020204020204" pitchFamily="34" charset="-122"/>
                <a:ea typeface="Microsoft YaHei" panose="020B0503020204020204" pitchFamily="34" charset="-122"/>
              </a:rPr>
              <a:t> 为什么要学这门课</a:t>
            </a:r>
            <a:endParaRPr lang="en-US" altLang="zh-CN" b="1" dirty="0">
              <a:solidFill>
                <a:srgbClr val="C00000"/>
              </a:solidFill>
              <a:latin typeface="Microsoft YaHei" panose="020B0503020204020204" pitchFamily="34" charset="-122"/>
              <a:ea typeface="Microsoft YaHei" panose="020B0503020204020204" pitchFamily="34" charset="-122"/>
            </a:endParaRPr>
          </a:p>
          <a:p>
            <a:pPr>
              <a:lnSpc>
                <a:spcPct val="160000"/>
              </a:lnSpc>
            </a:pPr>
            <a:r>
              <a:rPr lang="en-US" altLang="zh-CN" b="1" dirty="0">
                <a:latin typeface="Microsoft YaHei" panose="020B0503020204020204" pitchFamily="34" charset="-122"/>
                <a:ea typeface="Microsoft YaHei" panose="020B0503020204020204" pitchFamily="34" charset="-122"/>
              </a:rPr>
              <a:t>2.</a:t>
            </a:r>
            <a:r>
              <a:rPr lang="zh-CN" altLang="en-US" b="1" dirty="0">
                <a:latin typeface="Microsoft YaHei" panose="020B0503020204020204" pitchFamily="34" charset="-122"/>
                <a:ea typeface="Microsoft YaHei" panose="020B0503020204020204" pitchFamily="34" charset="-122"/>
              </a:rPr>
              <a:t> 如何学习这门课</a:t>
            </a:r>
            <a:endParaRPr lang="en-US" altLang="zh-CN" b="1" dirty="0">
              <a:latin typeface="Microsoft YaHei" panose="020B0503020204020204" pitchFamily="34" charset="-122"/>
              <a:ea typeface="Microsoft YaHei" panose="020B0503020204020204" pitchFamily="34" charset="-122"/>
            </a:endParaRPr>
          </a:p>
          <a:p>
            <a:pPr>
              <a:lnSpc>
                <a:spcPct val="160000"/>
              </a:lnSpc>
            </a:pPr>
            <a:r>
              <a:rPr lang="en-US" altLang="zh-CN" b="1" dirty="0">
                <a:latin typeface="Microsoft YaHei" panose="020B0503020204020204" pitchFamily="34" charset="-122"/>
                <a:ea typeface="Microsoft YaHei" panose="020B0503020204020204" pitchFamily="34" charset="-122"/>
              </a:rPr>
              <a:t>3.</a:t>
            </a:r>
            <a:r>
              <a:rPr lang="zh-CN" altLang="en-US" b="1" dirty="0">
                <a:latin typeface="Microsoft YaHei" panose="020B0503020204020204" pitchFamily="34" charset="-122"/>
                <a:ea typeface="Microsoft YaHei" panose="020B0503020204020204" pitchFamily="34" charset="-122"/>
              </a:rPr>
              <a:t> 课程安排与考核方式</a:t>
            </a:r>
            <a:endParaRPr lang="en-US" altLang="zh-CN" b="1" dirty="0">
              <a:latin typeface="Microsoft YaHei" panose="020B0503020204020204" pitchFamily="34" charset="-122"/>
              <a:ea typeface="Microsoft YaHei" panose="020B0503020204020204" pitchFamily="34" charset="-122"/>
            </a:endParaRPr>
          </a:p>
        </p:txBody>
      </p:sp>
      <p:sp>
        <p:nvSpPr>
          <p:cNvPr id="24" name="椭圆 23"/>
          <p:cNvSpPr/>
          <p:nvPr/>
        </p:nvSpPr>
        <p:spPr>
          <a:xfrm>
            <a:off x="3937514" y="12545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937514" y="209820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3937514" y="254686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937514" y="170159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606630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数据分析</a:t>
            </a:r>
            <a:endParaRPr lang="en-US" dirty="0"/>
          </a:p>
        </p:txBody>
      </p:sp>
      <p:sp>
        <p:nvSpPr>
          <p:cNvPr id="3" name="Content Placeholder 2"/>
          <p:cNvSpPr>
            <a:spLocks noGrp="1"/>
          </p:cNvSpPr>
          <p:nvPr>
            <p:ph idx="1"/>
          </p:nvPr>
        </p:nvSpPr>
        <p:spPr/>
        <p:txBody>
          <a:bodyPr/>
          <a:lstStyle/>
          <a:p>
            <a:r>
              <a:rPr lang="zh-CN" altLang="en-US" b="1" dirty="0"/>
              <a:t>求助者所居住的房屋，无论是价格还是年份，都与武汉住宅的整体分布相当</a:t>
            </a:r>
            <a:r>
              <a:rPr lang="en-GB" b="1" dirty="0"/>
              <a:t> </a:t>
            </a:r>
            <a:endParaRPr lang="en-US" b="1" dirty="0"/>
          </a:p>
        </p:txBody>
      </p:sp>
      <p:pic>
        <p:nvPicPr>
          <p:cNvPr id="4" name="图片 4" descr="https://uploader.shimo.im/f/gQmfjbXA6Ac4OLVN.jpg!thumbnail"/>
          <p:cNvPicPr/>
          <p:nvPr/>
        </p:nvPicPr>
        <p:blipFill rotWithShape="1">
          <a:blip r:embed="rId3" cstate="print">
            <a:extLst>
              <a:ext uri="{28A0092B-C50C-407E-A947-70E740481C1C}">
                <a14:useLocalDpi xmlns:a14="http://schemas.microsoft.com/office/drawing/2010/main" val="0"/>
              </a:ext>
            </a:extLst>
          </a:blip>
          <a:srcRect t="9380" b="18622"/>
          <a:stretch/>
        </p:blipFill>
        <p:spPr>
          <a:xfrm>
            <a:off x="1814286" y="1320801"/>
            <a:ext cx="6589485" cy="3435350"/>
          </a:xfrm>
          <a:prstGeom prst="rect">
            <a:avLst/>
          </a:prstGeom>
          <a:noFill/>
          <a:ln>
            <a:noFill/>
          </a:ln>
        </p:spPr>
      </p:pic>
    </p:spTree>
    <p:extLst>
      <p:ext uri="{BB962C8B-B14F-4D97-AF65-F5344CB8AC3E}">
        <p14:creationId xmlns:p14="http://schemas.microsoft.com/office/powerpoint/2010/main" val="129602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数据分析结论</a:t>
            </a:r>
            <a:endParaRPr lang="en-US" dirty="0"/>
          </a:p>
        </p:txBody>
      </p:sp>
      <p:sp>
        <p:nvSpPr>
          <p:cNvPr id="3" name="Content Placeholder 2"/>
          <p:cNvSpPr>
            <a:spLocks noGrp="1"/>
          </p:cNvSpPr>
          <p:nvPr>
            <p:ph idx="1"/>
          </p:nvPr>
        </p:nvSpPr>
        <p:spPr/>
        <p:txBody>
          <a:bodyPr/>
          <a:lstStyle/>
          <a:p>
            <a:r>
              <a:rPr lang="zh-CN" altLang="en-US" dirty="0"/>
              <a:t>时代的雨滴打在每一个人头上，数字背后甚至被排除在数字之外的，是一个个鲜活的人，用文字、图片、视频、转发、点赞</a:t>
            </a:r>
            <a:r>
              <a:rPr lang="en-US" altLang="zh-CN" dirty="0"/>
              <a:t>……</a:t>
            </a:r>
            <a:r>
              <a:rPr lang="zh-CN" altLang="en-US" dirty="0"/>
              <a:t>拼凑聚合成历史本身，而不甘愿沦为其注脚。</a:t>
            </a:r>
            <a:endParaRPr lang="en-US" altLang="zh-CN" dirty="0"/>
          </a:p>
          <a:p>
            <a:endParaRPr lang="en-US" dirty="0"/>
          </a:p>
          <a:p>
            <a:r>
              <a:rPr lang="zh-CN" altLang="en-US" dirty="0"/>
              <a:t>正如作家李静睿所言，</a:t>
            </a:r>
            <a:r>
              <a:rPr lang="en-US" dirty="0"/>
              <a:t>“</a:t>
            </a:r>
            <a:r>
              <a:rPr lang="zh-CN" altLang="en-US" dirty="0"/>
              <a:t>灾难面前，我们不是旁观，只是幸存。</a:t>
            </a:r>
            <a:r>
              <a:rPr lang="en-US" dirty="0"/>
              <a:t>”</a:t>
            </a:r>
            <a:r>
              <a:rPr lang="zh-CN" altLang="en-US" dirty="0"/>
              <a:t>这些陷入窘境的人、苦苦挣扎的人、奋力求生的人，不是弱者也不是他者，正是另一种处境下的你我。</a:t>
            </a:r>
            <a:endParaRPr lang="en-US" altLang="zh-CN" dirty="0"/>
          </a:p>
          <a:p>
            <a:endParaRPr lang="en-US" dirty="0"/>
          </a:p>
          <a:p>
            <a:r>
              <a:rPr lang="zh-CN" altLang="en-US" dirty="0"/>
              <a:t>照见他们，也是看到我们自己。</a:t>
            </a:r>
            <a:r>
              <a:rPr lang="en-GB" dirty="0"/>
              <a:t> </a:t>
            </a:r>
            <a:endParaRPr lang="en-US" dirty="0"/>
          </a:p>
        </p:txBody>
      </p:sp>
    </p:spTree>
    <p:extLst>
      <p:ext uri="{BB962C8B-B14F-4D97-AF65-F5344CB8AC3E}">
        <p14:creationId xmlns:p14="http://schemas.microsoft.com/office/powerpoint/2010/main" val="488059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数据科学的工作流程</a:t>
            </a:r>
            <a:endParaRPr lang="en-US" dirty="0"/>
          </a:p>
        </p:txBody>
      </p:sp>
      <p:sp>
        <p:nvSpPr>
          <p:cNvPr id="3" name="Content Placeholder 2"/>
          <p:cNvSpPr>
            <a:spLocks noGrp="1"/>
          </p:cNvSpPr>
          <p:nvPr>
            <p:ph idx="1"/>
          </p:nvPr>
        </p:nvSpPr>
        <p:spPr/>
        <p:txBody>
          <a:bodyPr>
            <a:norm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循环迭代式的工作流程</a:t>
            </a:r>
          </a:p>
          <a:p>
            <a:pPr lvl="1"/>
            <a:r>
              <a:rPr lang="zh-CN" altLang="en-US" dirty="0"/>
              <a:t>先收集数据，再分析可以回答哪些问题</a:t>
            </a:r>
            <a:endParaRPr lang="en-US" altLang="zh-CN" dirty="0"/>
          </a:p>
          <a:p>
            <a:pPr lvl="1"/>
            <a:r>
              <a:rPr lang="zh-CN" altLang="en-US" dirty="0">
                <a:solidFill>
                  <a:srgbClr val="C00000"/>
                </a:solidFill>
              </a:rPr>
              <a:t>先提出问题，再收集与分析相关的数据</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947" y="1060814"/>
            <a:ext cx="8356106" cy="2012324"/>
          </a:xfrm>
          <a:prstGeom prst="rect">
            <a:avLst/>
          </a:prstGeom>
        </p:spPr>
      </p:pic>
      <p:sp>
        <p:nvSpPr>
          <p:cNvPr id="5" name="Slide Number Placeholder 4"/>
          <p:cNvSpPr>
            <a:spLocks noGrp="1"/>
          </p:cNvSpPr>
          <p:nvPr>
            <p:ph type="sldNum" sz="quarter" idx="12"/>
          </p:nvPr>
        </p:nvSpPr>
        <p:spPr/>
        <p:txBody>
          <a:bodyPr/>
          <a:lstStyle/>
          <a:p>
            <a:fld id="{E1BEBC7A-FD02-486B-81B5-A845787C689C}" type="slidenum">
              <a:rPr lang="zh-CN" altLang="en-US" smtClean="0"/>
              <a:t>42</a:t>
            </a:fld>
            <a:endParaRPr lang="zh-CN" altLang="en-US"/>
          </a:p>
        </p:txBody>
      </p:sp>
    </p:spTree>
    <p:extLst>
      <p:ext uri="{BB962C8B-B14F-4D97-AF65-F5344CB8AC3E}">
        <p14:creationId xmlns:p14="http://schemas.microsoft.com/office/powerpoint/2010/main" val="2234293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案例</a:t>
            </a:r>
            <a:r>
              <a:rPr lang="en-US" altLang="zh-CN" dirty="0">
                <a:latin typeface="Calibri" charset="0"/>
                <a:ea typeface="Calibri" charset="0"/>
                <a:cs typeface="Calibri" charset="0"/>
              </a:rPr>
              <a:t>2</a:t>
            </a:r>
            <a:r>
              <a:rPr lang="zh-CN" altLang="en-US" dirty="0"/>
              <a:t>：疫苗 </a:t>
            </a:r>
            <a:r>
              <a:rPr lang="en-US" altLang="zh-CN" dirty="0"/>
              <a:t>VS.</a:t>
            </a:r>
            <a:r>
              <a:rPr lang="zh-CN" altLang="en-US" dirty="0"/>
              <a:t> 反疫苗</a:t>
            </a:r>
            <a:endParaRPr lang="en-US" dirty="0"/>
          </a:p>
        </p:txBody>
      </p:sp>
      <p:sp>
        <p:nvSpPr>
          <p:cNvPr id="3" name="Content Placeholder 2"/>
          <p:cNvSpPr>
            <a:spLocks noGrp="1"/>
          </p:cNvSpPr>
          <p:nvPr>
            <p:ph idx="1"/>
          </p:nvPr>
        </p:nvSpPr>
        <p:spPr/>
        <p:txBody>
          <a:bodyPr/>
          <a:lstStyle/>
          <a:p>
            <a:r>
              <a:rPr lang="zh-CN" altLang="en-US" sz="2100" dirty="0"/>
              <a:t>反疫苗和疫苗的历史一样悠久</a:t>
            </a:r>
            <a:endParaRPr lang="en-US" altLang="zh-CN" sz="2100" dirty="0"/>
          </a:p>
          <a:p>
            <a:pPr lvl="1"/>
            <a:r>
              <a:rPr lang="zh-CN" altLang="en-US" dirty="0"/>
              <a:t>爱德华</a:t>
            </a:r>
            <a:r>
              <a:rPr lang="en-US" altLang="zh-CN" dirty="0"/>
              <a:t>•</a:t>
            </a:r>
            <a:r>
              <a:rPr lang="zh-CN" altLang="en-US" dirty="0"/>
              <a:t>詹纳用于对抗天花的牛痘是第一个真正意义上的疫苗。在詹纳进行接种工作时，一些当地的僧侣就以疫苗“来自动物、是违反习俗的”为由，表示强烈反对</a:t>
            </a:r>
            <a:endParaRPr lang="en-US" altLang="zh-CN" dirty="0"/>
          </a:p>
          <a:p>
            <a:pPr lvl="1"/>
            <a:r>
              <a:rPr lang="en-US" altLang="zh-CN" dirty="0"/>
              <a:t>1982</a:t>
            </a:r>
            <a:r>
              <a:rPr lang="zh-CN" altLang="en-US" dirty="0"/>
              <a:t>年美国一档针对百白破三联疫苗的电视节目引发了全国范围内的对疫苗的争论。公众开始抗议疫苗，致使许多国家停止接种百日咳疫苗的。</a:t>
            </a:r>
            <a:endParaRPr lang="en-US" dirty="0"/>
          </a:p>
        </p:txBody>
      </p:sp>
      <p:sp>
        <p:nvSpPr>
          <p:cNvPr id="5" name="Slide Number Placeholder 4"/>
          <p:cNvSpPr>
            <a:spLocks noGrp="1"/>
          </p:cNvSpPr>
          <p:nvPr>
            <p:ph type="sldNum" sz="quarter" idx="12"/>
          </p:nvPr>
        </p:nvSpPr>
        <p:spPr/>
        <p:txBody>
          <a:bodyPr/>
          <a:lstStyle/>
          <a:p>
            <a:pPr>
              <a:defRPr/>
            </a:pPr>
            <a:fld id="{03E60C35-1193-284A-B3D8-F868547A968B}" type="slidenum">
              <a:rPr lang="zh-CN" altLang="en-US" smtClean="0"/>
              <a:pPr>
                <a:defRPr/>
              </a:pPr>
              <a:t>43</a:t>
            </a:fld>
            <a:endParaRPr lang="en-US" altLang="zh-CN"/>
          </a:p>
        </p:txBody>
      </p:sp>
      <p:pic>
        <p:nvPicPr>
          <p:cNvPr id="2050" name="Picture 2" descr="http://www.dxy.cn/topic/in-depthview/201106/images/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050" y="2826909"/>
            <a:ext cx="2813200" cy="18754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dxy.cn/topic/in-depthview/201106/images/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9430" y="2827977"/>
            <a:ext cx="2811598" cy="18743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949519" y="3230973"/>
            <a:ext cx="1538790" cy="1338828"/>
          </a:xfrm>
          <a:prstGeom prst="rect">
            <a:avLst/>
          </a:prstGeom>
          <a:noFill/>
        </p:spPr>
        <p:txBody>
          <a:bodyPr wrap="square" rtlCol="0">
            <a:spAutoFit/>
          </a:bodyPr>
          <a:lstStyle/>
          <a:p>
            <a:r>
              <a:rPr lang="zh-CN" altLang="en-US" sz="1350" dirty="0">
                <a:latin typeface="STZhongsong" charset="-122"/>
                <a:ea typeface="STZhongsong" charset="-122"/>
                <a:cs typeface="STZhongsong" charset="-122"/>
              </a:rPr>
              <a:t>扩展阅读：</a:t>
            </a:r>
            <a:endParaRPr lang="en-US" altLang="zh-CN" sz="1350" dirty="0">
              <a:latin typeface="STZhongsong" charset="-122"/>
              <a:ea typeface="STZhongsong" charset="-122"/>
              <a:cs typeface="STZhongsong" charset="-122"/>
            </a:endParaRPr>
          </a:p>
          <a:p>
            <a:r>
              <a:rPr lang="en-US" sz="1350" dirty="0">
                <a:hlinkClick r:id="rId4"/>
              </a:rPr>
              <a:t>http://www.dxy.cn/topic/in-depthview/201106/index.htm</a:t>
            </a:r>
            <a:endParaRPr lang="en-US" sz="1350" dirty="0"/>
          </a:p>
          <a:p>
            <a:endParaRPr lang="en-US" sz="1350" dirty="0"/>
          </a:p>
        </p:txBody>
      </p:sp>
    </p:spTree>
    <p:extLst>
      <p:ext uri="{BB962C8B-B14F-4D97-AF65-F5344CB8AC3E}">
        <p14:creationId xmlns:p14="http://schemas.microsoft.com/office/powerpoint/2010/main" val="767651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提出问题</a:t>
            </a:r>
            <a:endParaRPr lang="en-US" dirty="0"/>
          </a:p>
        </p:txBody>
      </p:sp>
      <p:sp>
        <p:nvSpPr>
          <p:cNvPr id="3" name="Content Placeholder 2"/>
          <p:cNvSpPr>
            <a:spLocks noGrp="1"/>
          </p:cNvSpPr>
          <p:nvPr>
            <p:ph idx="1"/>
          </p:nvPr>
        </p:nvSpPr>
        <p:spPr/>
        <p:txBody>
          <a:bodyPr/>
          <a:lstStyle/>
          <a:p>
            <a:r>
              <a:rPr lang="en-US" dirty="0"/>
              <a:t>The online competition between pro- and anti-vaccination views </a:t>
            </a:r>
          </a:p>
        </p:txBody>
      </p:sp>
      <p:sp>
        <p:nvSpPr>
          <p:cNvPr id="5" name="Slide Number Placeholder 4"/>
          <p:cNvSpPr>
            <a:spLocks noGrp="1"/>
          </p:cNvSpPr>
          <p:nvPr>
            <p:ph type="sldNum" sz="quarter" idx="12"/>
          </p:nvPr>
        </p:nvSpPr>
        <p:spPr/>
        <p:txBody>
          <a:bodyPr/>
          <a:lstStyle/>
          <a:p>
            <a:pPr>
              <a:defRPr/>
            </a:pPr>
            <a:fld id="{03E60C35-1193-284A-B3D8-F868547A968B}" type="slidenum">
              <a:rPr lang="zh-CN" altLang="en-US" smtClean="0"/>
              <a:pPr>
                <a:defRPr/>
              </a:pPr>
              <a:t>44</a:t>
            </a:fld>
            <a:endParaRPr lang="en-US" altLang="zh-C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418" y="1518650"/>
            <a:ext cx="3187668" cy="29758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240" y="1535987"/>
            <a:ext cx="3242405" cy="2965491"/>
          </a:xfrm>
          <a:prstGeom prst="rect">
            <a:avLst/>
          </a:prstGeom>
        </p:spPr>
      </p:pic>
      <p:sp>
        <p:nvSpPr>
          <p:cNvPr id="8" name="TextBox 7"/>
          <p:cNvSpPr txBox="1"/>
          <p:nvPr/>
        </p:nvSpPr>
        <p:spPr>
          <a:xfrm>
            <a:off x="1772977" y="4501478"/>
            <a:ext cx="1446550" cy="323165"/>
          </a:xfrm>
          <a:prstGeom prst="rect">
            <a:avLst/>
          </a:prstGeom>
          <a:noFill/>
        </p:spPr>
        <p:txBody>
          <a:bodyPr wrap="none" rtlCol="0">
            <a:spAutoFit/>
          </a:bodyPr>
          <a:lstStyle/>
          <a:p>
            <a:r>
              <a:rPr lang="en-US" altLang="zh-CN" sz="1500" dirty="0">
                <a:solidFill>
                  <a:srgbClr val="FF0000"/>
                </a:solidFill>
              </a:rPr>
              <a:t>Anti-vaccination</a:t>
            </a:r>
            <a:endParaRPr lang="en-US" sz="1500" dirty="0">
              <a:solidFill>
                <a:srgbClr val="FF0000"/>
              </a:solidFill>
            </a:endParaRPr>
          </a:p>
        </p:txBody>
      </p:sp>
      <p:sp>
        <p:nvSpPr>
          <p:cNvPr id="9" name="TextBox 8"/>
          <p:cNvSpPr txBox="1"/>
          <p:nvPr/>
        </p:nvSpPr>
        <p:spPr>
          <a:xfrm>
            <a:off x="5692290" y="4501478"/>
            <a:ext cx="1392304" cy="323165"/>
          </a:xfrm>
          <a:prstGeom prst="rect">
            <a:avLst/>
          </a:prstGeom>
          <a:noFill/>
        </p:spPr>
        <p:txBody>
          <a:bodyPr wrap="none" rtlCol="0">
            <a:spAutoFit/>
          </a:bodyPr>
          <a:lstStyle/>
          <a:p>
            <a:r>
              <a:rPr lang="en-US" altLang="zh-CN" sz="1500" dirty="0">
                <a:solidFill>
                  <a:srgbClr val="0000FF"/>
                </a:solidFill>
              </a:rPr>
              <a:t>Pro-vaccination</a:t>
            </a:r>
            <a:endParaRPr lang="en-US" sz="1500" dirty="0">
              <a:solidFill>
                <a:srgbClr val="0000FF"/>
              </a:solidFill>
            </a:endParaRPr>
          </a:p>
        </p:txBody>
      </p:sp>
    </p:spTree>
    <p:extLst>
      <p:ext uri="{BB962C8B-B14F-4D97-AF65-F5344CB8AC3E}">
        <p14:creationId xmlns:p14="http://schemas.microsoft.com/office/powerpoint/2010/main" val="1980644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收集数据</a:t>
            </a:r>
            <a:endParaRPr lang="en-US" dirty="0"/>
          </a:p>
        </p:txBody>
      </p:sp>
      <p:sp>
        <p:nvSpPr>
          <p:cNvPr id="3" name="Content Placeholder 2"/>
          <p:cNvSpPr>
            <a:spLocks noGrp="1"/>
          </p:cNvSpPr>
          <p:nvPr>
            <p:ph idx="1"/>
          </p:nvPr>
        </p:nvSpPr>
        <p:spPr/>
        <p:txBody>
          <a:bodyPr/>
          <a:lstStyle/>
          <a:p>
            <a:r>
              <a:rPr lang="en-US" altLang="zh-CN" dirty="0"/>
              <a:t>Facebook</a:t>
            </a:r>
            <a:r>
              <a:rPr lang="zh-CN" altLang="en-US" dirty="0"/>
              <a:t> </a:t>
            </a:r>
            <a:r>
              <a:rPr lang="en-US" altLang="zh-CN" dirty="0"/>
              <a:t>pages</a:t>
            </a:r>
            <a:endParaRPr lang="en-US" dirty="0"/>
          </a:p>
        </p:txBody>
      </p:sp>
      <p:sp>
        <p:nvSpPr>
          <p:cNvPr id="5" name="Slide Number Placeholder 4"/>
          <p:cNvSpPr>
            <a:spLocks noGrp="1"/>
          </p:cNvSpPr>
          <p:nvPr>
            <p:ph type="sldNum" sz="quarter" idx="12"/>
          </p:nvPr>
        </p:nvSpPr>
        <p:spPr/>
        <p:txBody>
          <a:bodyPr/>
          <a:lstStyle/>
          <a:p>
            <a:pPr>
              <a:defRPr/>
            </a:pPr>
            <a:fld id="{03E60C35-1193-284A-B3D8-F868547A968B}" type="slidenum">
              <a:rPr lang="zh-CN" altLang="en-US" smtClean="0"/>
              <a:pPr>
                <a:defRPr/>
              </a:pPr>
              <a:t>45</a:t>
            </a:fld>
            <a:endParaRPr lang="en-US" altLang="zh-C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190" y="1290979"/>
            <a:ext cx="3709412" cy="3462902"/>
          </a:xfrm>
          <a:prstGeom prst="rect">
            <a:avLst/>
          </a:prstGeom>
        </p:spPr>
      </p:pic>
      <p:sp>
        <p:nvSpPr>
          <p:cNvPr id="7" name="Content Placeholder 2"/>
          <p:cNvSpPr txBox="1">
            <a:spLocks/>
          </p:cNvSpPr>
          <p:nvPr/>
        </p:nvSpPr>
        <p:spPr>
          <a:xfrm>
            <a:off x="5012011" y="1819062"/>
            <a:ext cx="3444201" cy="3272766"/>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800" dirty="0"/>
              <a:t>订阅用户量</a:t>
            </a:r>
            <a:endParaRPr lang="en-US" altLang="zh-CN" sz="1500" dirty="0"/>
          </a:p>
          <a:p>
            <a:r>
              <a:rPr lang="zh-CN" altLang="en-US" sz="1800" dirty="0"/>
              <a:t>围绕疫苗的观点</a:t>
            </a:r>
            <a:endParaRPr lang="en-US" altLang="zh-CN" sz="1800" dirty="0"/>
          </a:p>
          <a:p>
            <a:pPr lvl="1"/>
            <a:r>
              <a:rPr lang="en-US" altLang="zh-CN" sz="1650" dirty="0"/>
              <a:t>Anti-vaccination</a:t>
            </a:r>
          </a:p>
          <a:p>
            <a:pPr lvl="1"/>
            <a:r>
              <a:rPr lang="en-US" altLang="zh-CN" sz="1500" dirty="0"/>
              <a:t>Pro-vaccination</a:t>
            </a:r>
          </a:p>
          <a:p>
            <a:pPr lvl="1"/>
            <a:r>
              <a:rPr lang="en-US" altLang="zh-CN" sz="1500" dirty="0"/>
              <a:t>Undecided</a:t>
            </a:r>
          </a:p>
          <a:p>
            <a:r>
              <a:rPr lang="zh-CN" altLang="en-US" sz="1800" dirty="0"/>
              <a:t>页面之间链接</a:t>
            </a:r>
            <a:endParaRPr lang="en-US" altLang="zh-CN" sz="1800" dirty="0"/>
          </a:p>
        </p:txBody>
      </p:sp>
      <p:sp>
        <p:nvSpPr>
          <p:cNvPr id="8" name="Rectangle 7"/>
          <p:cNvSpPr/>
          <p:nvPr/>
        </p:nvSpPr>
        <p:spPr>
          <a:xfrm>
            <a:off x="2397212" y="4357065"/>
            <a:ext cx="2115390" cy="3752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5388470" y="3708993"/>
            <a:ext cx="156690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Another</a:t>
            </a:r>
          </a:p>
          <a:p>
            <a:pPr algn="ctr"/>
            <a:r>
              <a:rPr lang="en-US" altLang="zh-CN" dirty="0"/>
              <a:t>Facebook</a:t>
            </a:r>
            <a:r>
              <a:rPr lang="zh-CN" altLang="en-US" dirty="0"/>
              <a:t> </a:t>
            </a:r>
            <a:r>
              <a:rPr lang="en-US" altLang="zh-CN" dirty="0"/>
              <a:t>Page</a:t>
            </a:r>
            <a:endParaRPr lang="en-US" dirty="0"/>
          </a:p>
        </p:txBody>
      </p:sp>
      <p:cxnSp>
        <p:nvCxnSpPr>
          <p:cNvPr id="11" name="Straight Arrow Connector 10"/>
          <p:cNvCxnSpPr>
            <a:stCxn id="8" idx="3"/>
            <a:endCxn id="9" idx="1"/>
          </p:cNvCxnSpPr>
          <p:nvPr/>
        </p:nvCxnSpPr>
        <p:spPr>
          <a:xfrm flipV="1">
            <a:off x="4512602" y="4141041"/>
            <a:ext cx="875868" cy="403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9439" y="832426"/>
            <a:ext cx="3104964" cy="95822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5536" y="1290979"/>
            <a:ext cx="1468464" cy="446116"/>
          </a:xfrm>
          <a:prstGeom prst="rect">
            <a:avLst/>
          </a:prstGeom>
        </p:spPr>
      </p:pic>
    </p:spTree>
    <p:extLst>
      <p:ext uri="{BB962C8B-B14F-4D97-AF65-F5344CB8AC3E}">
        <p14:creationId xmlns:p14="http://schemas.microsoft.com/office/powerpoint/2010/main" val="542519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处理数据：建模成网络数据</a:t>
            </a:r>
            <a:endParaRPr lang="en-US" dirty="0"/>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t="2682"/>
          <a:stretch/>
        </p:blipFill>
        <p:spPr>
          <a:xfrm>
            <a:off x="1216247" y="1230969"/>
            <a:ext cx="5913602" cy="3466216"/>
          </a:xfrm>
        </p:spPr>
      </p:pic>
      <p:sp>
        <p:nvSpPr>
          <p:cNvPr id="5" name="Slide Number Placeholder 4"/>
          <p:cNvSpPr>
            <a:spLocks noGrp="1"/>
          </p:cNvSpPr>
          <p:nvPr>
            <p:ph type="sldNum" sz="quarter" idx="12"/>
          </p:nvPr>
        </p:nvSpPr>
        <p:spPr/>
        <p:txBody>
          <a:bodyPr/>
          <a:lstStyle/>
          <a:p>
            <a:pPr>
              <a:defRPr/>
            </a:pPr>
            <a:fld id="{03E60C35-1193-284A-B3D8-F868547A968B}" type="slidenum">
              <a:rPr lang="zh-CN" altLang="en-US" smtClean="0"/>
              <a:pPr>
                <a:defRPr/>
              </a:pPr>
              <a:t>46</a:t>
            </a:fld>
            <a:endParaRPr lang="en-US" altLang="zh-CN"/>
          </a:p>
        </p:txBody>
      </p:sp>
      <p:grpSp>
        <p:nvGrpSpPr>
          <p:cNvPr id="14" name="Group 13"/>
          <p:cNvGrpSpPr/>
          <p:nvPr/>
        </p:nvGrpSpPr>
        <p:grpSpPr>
          <a:xfrm>
            <a:off x="1216247" y="1220882"/>
            <a:ext cx="2816114" cy="1360236"/>
            <a:chOff x="1399240" y="2019849"/>
            <a:chExt cx="3754819" cy="1813648"/>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41" y="2019849"/>
              <a:ext cx="3754818" cy="1813648"/>
            </a:xfrm>
            <a:prstGeom prst="rect">
              <a:avLst/>
            </a:prstGeom>
          </p:spPr>
        </p:pic>
        <p:sp>
          <p:nvSpPr>
            <p:cNvPr id="9" name="Rectangle 8"/>
            <p:cNvSpPr/>
            <p:nvPr/>
          </p:nvSpPr>
          <p:spPr>
            <a:xfrm>
              <a:off x="1399240" y="2019850"/>
              <a:ext cx="1192685" cy="465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 name="Rectangle 9"/>
          <p:cNvSpPr/>
          <p:nvPr/>
        </p:nvSpPr>
        <p:spPr>
          <a:xfrm>
            <a:off x="1216247" y="4148458"/>
            <a:ext cx="1080120" cy="4653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p:cNvSpPr/>
          <p:nvPr/>
        </p:nvSpPr>
        <p:spPr>
          <a:xfrm>
            <a:off x="2624304" y="776923"/>
            <a:ext cx="3256020" cy="369332"/>
          </a:xfrm>
          <a:prstGeom prst="rect">
            <a:avLst/>
          </a:prstGeom>
        </p:spPr>
        <p:txBody>
          <a:bodyPr wrap="none">
            <a:spAutoFit/>
          </a:bodyPr>
          <a:lstStyle/>
          <a:p>
            <a:r>
              <a:rPr lang="en-US" b="1" dirty="0">
                <a:latin typeface="Calibri" charset="0"/>
                <a:ea typeface="Calibri" charset="0"/>
                <a:cs typeface="Calibri" charset="0"/>
              </a:rPr>
              <a:t>Online ecology of vaccine views </a:t>
            </a:r>
            <a:endParaRPr lang="en-US" sz="4500" dirty="0">
              <a:latin typeface="Calibri" charset="0"/>
              <a:ea typeface="Calibri" charset="0"/>
              <a:cs typeface="Calibri" charset="0"/>
            </a:endParaRPr>
          </a:p>
        </p:txBody>
      </p:sp>
      <p:sp>
        <p:nvSpPr>
          <p:cNvPr id="12" name="Rectangle 11"/>
          <p:cNvSpPr/>
          <p:nvPr/>
        </p:nvSpPr>
        <p:spPr>
          <a:xfrm>
            <a:off x="1114390" y="3740487"/>
            <a:ext cx="3598717" cy="1015663"/>
          </a:xfrm>
          <a:prstGeom prst="rect">
            <a:avLst/>
          </a:prstGeom>
        </p:spPr>
        <p:txBody>
          <a:bodyPr wrap="square">
            <a:spAutoFit/>
          </a:bodyPr>
          <a:lstStyle/>
          <a:p>
            <a:r>
              <a:rPr lang="zh-CN" altLang="en-US" sz="1500" dirty="0"/>
              <a:t>围绕疫苗的</a:t>
            </a:r>
            <a:r>
              <a:rPr lang="en-US" altLang="zh-CN" sz="1500" dirty="0"/>
              <a:t>Pages</a:t>
            </a:r>
            <a:r>
              <a:rPr lang="zh-CN" altLang="en-US" sz="1500" dirty="0"/>
              <a:t>（大小表示订阅人数）</a:t>
            </a:r>
            <a:endParaRPr lang="en-US" altLang="zh-CN" sz="1500" dirty="0"/>
          </a:p>
          <a:p>
            <a:pPr marL="257175" indent="-257175">
              <a:buFont typeface="Arial" charset="0"/>
              <a:buChar char="•"/>
            </a:pPr>
            <a:r>
              <a:rPr lang="zh-CN" altLang="en-US" sz="1500" dirty="0">
                <a:solidFill>
                  <a:srgbClr val="C00000"/>
                </a:solidFill>
              </a:rPr>
              <a:t>红色：</a:t>
            </a:r>
            <a:r>
              <a:rPr lang="en-US" altLang="zh-CN" sz="1500" dirty="0">
                <a:solidFill>
                  <a:srgbClr val="C00000"/>
                </a:solidFill>
              </a:rPr>
              <a:t>Anti-vaccination</a:t>
            </a:r>
          </a:p>
          <a:p>
            <a:pPr marL="257175" indent="-257175">
              <a:buFont typeface="Arial" charset="0"/>
              <a:buChar char="•"/>
            </a:pPr>
            <a:r>
              <a:rPr lang="zh-CN" altLang="en-US" sz="1500" dirty="0">
                <a:solidFill>
                  <a:srgbClr val="0000FF"/>
                </a:solidFill>
              </a:rPr>
              <a:t>蓝色：</a:t>
            </a:r>
            <a:r>
              <a:rPr lang="en-US" altLang="zh-CN" sz="1500" dirty="0">
                <a:solidFill>
                  <a:srgbClr val="0000FF"/>
                </a:solidFill>
              </a:rPr>
              <a:t>Pro-vaccination</a:t>
            </a:r>
          </a:p>
          <a:p>
            <a:pPr marL="257175" indent="-257175">
              <a:buFont typeface="Arial" charset="0"/>
              <a:buChar char="•"/>
            </a:pPr>
            <a:r>
              <a:rPr lang="zh-CN" altLang="en-US" sz="1500" dirty="0">
                <a:solidFill>
                  <a:srgbClr val="00B050"/>
                </a:solidFill>
              </a:rPr>
              <a:t>绿色：</a:t>
            </a:r>
            <a:r>
              <a:rPr lang="en-US" altLang="zh-CN" sz="1500" dirty="0">
                <a:solidFill>
                  <a:srgbClr val="00B050"/>
                </a:solidFill>
              </a:rPr>
              <a:t>Undecided</a:t>
            </a:r>
            <a:endParaRPr lang="en-US" sz="1500" dirty="0">
              <a:solidFill>
                <a:srgbClr val="00B050"/>
              </a:solidFill>
            </a:endParaRPr>
          </a:p>
        </p:txBody>
      </p:sp>
    </p:spTree>
    <p:extLst>
      <p:ext uri="{BB962C8B-B14F-4D97-AF65-F5344CB8AC3E}">
        <p14:creationId xmlns:p14="http://schemas.microsoft.com/office/powerpoint/2010/main" val="2055961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数据分析</a:t>
            </a:r>
            <a:endParaRPr lang="en-US" dirty="0"/>
          </a:p>
        </p:txBody>
      </p:sp>
      <p:sp>
        <p:nvSpPr>
          <p:cNvPr id="3" name="Content Placeholder 2"/>
          <p:cNvSpPr>
            <a:spLocks noGrp="1"/>
          </p:cNvSpPr>
          <p:nvPr>
            <p:ph idx="1"/>
          </p:nvPr>
        </p:nvSpPr>
        <p:spPr/>
        <p:txBody>
          <a:bodyPr/>
          <a:lstStyle/>
          <a:p>
            <a:r>
              <a:rPr lang="zh-CN" altLang="en-US" dirty="0"/>
              <a:t>从简单的数字上看：谁占优势？</a:t>
            </a:r>
            <a:endParaRPr lang="en-US" dirty="0"/>
          </a:p>
        </p:txBody>
      </p:sp>
      <p:sp>
        <p:nvSpPr>
          <p:cNvPr id="5" name="Slide Number Placeholder 4"/>
          <p:cNvSpPr>
            <a:spLocks noGrp="1"/>
          </p:cNvSpPr>
          <p:nvPr>
            <p:ph type="sldNum" sz="quarter" idx="12"/>
          </p:nvPr>
        </p:nvSpPr>
        <p:spPr/>
        <p:txBody>
          <a:bodyPr/>
          <a:lstStyle/>
          <a:p>
            <a:pPr>
              <a:defRPr/>
            </a:pPr>
            <a:fld id="{03E60C35-1193-284A-B3D8-F868547A968B}" type="slidenum">
              <a:rPr lang="zh-CN" altLang="en-US" smtClean="0"/>
              <a:pPr>
                <a:defRPr/>
              </a:pPr>
              <a:t>47</a:t>
            </a:fld>
            <a:endParaRPr lang="en-US" altLang="zh-CN"/>
          </a:p>
        </p:txBody>
      </p:sp>
      <p:grpSp>
        <p:nvGrpSpPr>
          <p:cNvPr id="6" name="Group 5"/>
          <p:cNvGrpSpPr/>
          <p:nvPr/>
        </p:nvGrpSpPr>
        <p:grpSpPr>
          <a:xfrm>
            <a:off x="2515456" y="2100046"/>
            <a:ext cx="4733632" cy="2382259"/>
            <a:chOff x="1399240" y="2019848"/>
            <a:chExt cx="3754819" cy="181364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241" y="2019849"/>
              <a:ext cx="3754818" cy="1813648"/>
            </a:xfrm>
            <a:prstGeom prst="rect">
              <a:avLst/>
            </a:prstGeom>
          </p:spPr>
        </p:pic>
        <p:sp>
          <p:nvSpPr>
            <p:cNvPr id="8" name="Rectangle 7"/>
            <p:cNvSpPr/>
            <p:nvPr/>
          </p:nvSpPr>
          <p:spPr>
            <a:xfrm>
              <a:off x="1399240" y="2019848"/>
              <a:ext cx="1228543" cy="445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 name="TextBox 8"/>
          <p:cNvSpPr txBox="1"/>
          <p:nvPr/>
        </p:nvSpPr>
        <p:spPr>
          <a:xfrm>
            <a:off x="5260247" y="1431017"/>
            <a:ext cx="1667508" cy="369332"/>
          </a:xfrm>
          <a:prstGeom prst="rect">
            <a:avLst/>
          </a:prstGeom>
          <a:noFill/>
        </p:spPr>
        <p:txBody>
          <a:bodyPr wrap="none" rtlCol="0">
            <a:spAutoFit/>
          </a:bodyPr>
          <a:lstStyle/>
          <a:p>
            <a:r>
              <a:rPr lang="en-US" altLang="zh-CN" dirty="0"/>
              <a:t>Facebook</a:t>
            </a:r>
            <a:r>
              <a:rPr lang="zh-CN" altLang="en-US" dirty="0"/>
              <a:t> </a:t>
            </a:r>
            <a:r>
              <a:rPr lang="en-US" altLang="zh-CN" dirty="0"/>
              <a:t>Pages</a:t>
            </a:r>
            <a:endParaRPr lang="en-US" dirty="0"/>
          </a:p>
        </p:txBody>
      </p:sp>
      <p:cxnSp>
        <p:nvCxnSpPr>
          <p:cNvPr id="11" name="Straight Arrow Connector 10"/>
          <p:cNvCxnSpPr/>
          <p:nvPr/>
        </p:nvCxnSpPr>
        <p:spPr>
          <a:xfrm flipH="1" flipV="1">
            <a:off x="6155257" y="1878813"/>
            <a:ext cx="128631" cy="444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01" y="1431017"/>
            <a:ext cx="1649491" cy="369332"/>
          </a:xfrm>
          <a:prstGeom prst="rect">
            <a:avLst/>
          </a:prstGeom>
          <a:noFill/>
        </p:spPr>
        <p:txBody>
          <a:bodyPr wrap="none" rtlCol="0">
            <a:spAutoFit/>
          </a:bodyPr>
          <a:lstStyle/>
          <a:p>
            <a:r>
              <a:rPr lang="en-US" altLang="zh-CN" dirty="0"/>
              <a:t>Facebook</a:t>
            </a:r>
            <a:r>
              <a:rPr lang="zh-CN" altLang="en-US" dirty="0"/>
              <a:t> </a:t>
            </a:r>
            <a:r>
              <a:rPr lang="en-US" altLang="zh-CN" dirty="0"/>
              <a:t>Users</a:t>
            </a:r>
            <a:endParaRPr lang="en-US" dirty="0"/>
          </a:p>
        </p:txBody>
      </p:sp>
      <p:cxnSp>
        <p:nvCxnSpPr>
          <p:cNvPr id="13" name="Straight Arrow Connector 12"/>
          <p:cNvCxnSpPr>
            <a:endCxn id="12" idx="2"/>
          </p:cNvCxnSpPr>
          <p:nvPr/>
        </p:nvCxnSpPr>
        <p:spPr>
          <a:xfrm flipH="1" flipV="1">
            <a:off x="3870747" y="1800349"/>
            <a:ext cx="226253" cy="230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830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数据分析</a:t>
            </a:r>
            <a:endParaRPr lang="en-US" dirty="0"/>
          </a:p>
        </p:txBody>
      </p:sp>
      <p:sp>
        <p:nvSpPr>
          <p:cNvPr id="5" name="Slide Number Placeholder 4"/>
          <p:cNvSpPr>
            <a:spLocks noGrp="1"/>
          </p:cNvSpPr>
          <p:nvPr>
            <p:ph type="sldNum" sz="quarter" idx="12"/>
          </p:nvPr>
        </p:nvSpPr>
        <p:spPr/>
        <p:txBody>
          <a:bodyPr/>
          <a:lstStyle/>
          <a:p>
            <a:pPr>
              <a:defRPr/>
            </a:pPr>
            <a:fld id="{03E60C35-1193-284A-B3D8-F868547A968B}" type="slidenum">
              <a:rPr lang="zh-CN" altLang="en-US" smtClean="0"/>
              <a:pPr>
                <a:defRPr/>
              </a:pPr>
              <a:t>48</a:t>
            </a:fld>
            <a:endParaRPr lang="en-US" altLang="zh-CN"/>
          </a:p>
        </p:txBody>
      </p:sp>
      <p:pic>
        <p:nvPicPr>
          <p:cNvPr id="14" name="Content Placeholder 5"/>
          <p:cNvPicPr>
            <a:picLocks noChangeAspect="1"/>
          </p:cNvPicPr>
          <p:nvPr/>
        </p:nvPicPr>
        <p:blipFill rotWithShape="1">
          <a:blip r:embed="rId2">
            <a:extLst>
              <a:ext uri="{28A0092B-C50C-407E-A947-70E740481C1C}">
                <a14:useLocalDpi xmlns:a14="http://schemas.microsoft.com/office/drawing/2010/main" val="0"/>
              </a:ext>
            </a:extLst>
          </a:blip>
          <a:srcRect t="2682"/>
          <a:stretch/>
        </p:blipFill>
        <p:spPr bwMode="auto">
          <a:xfrm>
            <a:off x="409574" y="1346282"/>
            <a:ext cx="5744531" cy="33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grpSp>
        <p:nvGrpSpPr>
          <p:cNvPr id="15" name="Group 14"/>
          <p:cNvGrpSpPr/>
          <p:nvPr/>
        </p:nvGrpSpPr>
        <p:grpSpPr>
          <a:xfrm>
            <a:off x="409574" y="1336196"/>
            <a:ext cx="2789220" cy="1360236"/>
            <a:chOff x="1435098" y="2019849"/>
            <a:chExt cx="3718961" cy="1813648"/>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098" y="2019849"/>
              <a:ext cx="3718961" cy="1813648"/>
            </a:xfrm>
            <a:prstGeom prst="rect">
              <a:avLst/>
            </a:prstGeom>
          </p:spPr>
        </p:pic>
        <p:sp>
          <p:nvSpPr>
            <p:cNvPr id="17" name="Rectangle 16"/>
            <p:cNvSpPr/>
            <p:nvPr/>
          </p:nvSpPr>
          <p:spPr>
            <a:xfrm>
              <a:off x="1435099" y="2019849"/>
              <a:ext cx="1192686" cy="445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8" name="Rectangle 17"/>
          <p:cNvSpPr/>
          <p:nvPr/>
        </p:nvSpPr>
        <p:spPr>
          <a:xfrm>
            <a:off x="409572" y="4263771"/>
            <a:ext cx="1053227" cy="4653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p:cNvSpPr/>
          <p:nvPr/>
        </p:nvSpPr>
        <p:spPr>
          <a:xfrm>
            <a:off x="6154105" y="1971971"/>
            <a:ext cx="2866327" cy="2246769"/>
          </a:xfrm>
          <a:prstGeom prst="rect">
            <a:avLst/>
          </a:prstGeom>
        </p:spPr>
        <p:txBody>
          <a:bodyPr wrap="square">
            <a:spAutoFit/>
          </a:bodyPr>
          <a:lstStyle/>
          <a:p>
            <a:r>
              <a:rPr lang="en-US" altLang="zh-CN" sz="2000" dirty="0">
                <a:latin typeface="HardingText" charset="0"/>
              </a:rPr>
              <a:t>A</a:t>
            </a:r>
            <a:r>
              <a:rPr lang="en-US" sz="2000" dirty="0">
                <a:latin typeface="HardingText" charset="0"/>
              </a:rPr>
              <a:t>nti-vaccination clusters manage to become highly </a:t>
            </a:r>
            <a:r>
              <a:rPr lang="en-US" sz="2000" dirty="0">
                <a:solidFill>
                  <a:srgbClr val="FF0000"/>
                </a:solidFill>
                <a:latin typeface="HardingText" charset="0"/>
              </a:rPr>
              <a:t>entangled with undecided clusters </a:t>
            </a:r>
            <a:r>
              <a:rPr lang="en-US" sz="2000" dirty="0">
                <a:latin typeface="HardingText" charset="0"/>
              </a:rPr>
              <a:t>in the main online network, whereas pro-vaccination clusters are </a:t>
            </a:r>
            <a:r>
              <a:rPr lang="en-US" sz="2000" dirty="0">
                <a:solidFill>
                  <a:srgbClr val="0000FF"/>
                </a:solidFill>
                <a:latin typeface="HardingText" charset="0"/>
              </a:rPr>
              <a:t>more peripheral </a:t>
            </a:r>
            <a:endParaRPr lang="en-US" sz="2000" dirty="0">
              <a:solidFill>
                <a:srgbClr val="0000FF"/>
              </a:solidFill>
            </a:endParaRPr>
          </a:p>
        </p:txBody>
      </p:sp>
      <p:sp>
        <p:nvSpPr>
          <p:cNvPr id="3" name="Content Placeholder 2"/>
          <p:cNvSpPr>
            <a:spLocks noGrp="1"/>
          </p:cNvSpPr>
          <p:nvPr>
            <p:ph idx="1"/>
          </p:nvPr>
        </p:nvSpPr>
        <p:spPr/>
        <p:txBody>
          <a:bodyPr/>
          <a:lstStyle/>
          <a:p>
            <a:r>
              <a:rPr lang="zh-CN" altLang="en-US" dirty="0"/>
              <a:t>从网络结构上看：谁占优势？</a:t>
            </a:r>
            <a:endParaRPr lang="en-US" dirty="0"/>
          </a:p>
        </p:txBody>
      </p:sp>
    </p:spTree>
    <p:extLst>
      <p:ext uri="{BB962C8B-B14F-4D97-AF65-F5344CB8AC3E}">
        <p14:creationId xmlns:p14="http://schemas.microsoft.com/office/powerpoint/2010/main" val="1464335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数据分析</a:t>
            </a:r>
            <a:endParaRPr lang="en-US" dirty="0"/>
          </a:p>
        </p:txBody>
      </p:sp>
      <p:sp>
        <p:nvSpPr>
          <p:cNvPr id="3" name="Content Placeholder 2"/>
          <p:cNvSpPr>
            <a:spLocks noGrp="1"/>
          </p:cNvSpPr>
          <p:nvPr>
            <p:ph idx="1"/>
          </p:nvPr>
        </p:nvSpPr>
        <p:spPr/>
        <p:txBody>
          <a:bodyPr/>
          <a:lstStyle/>
          <a:p>
            <a:r>
              <a:rPr lang="zh-CN" altLang="en-US" dirty="0"/>
              <a:t>双方谁有更强的影响能力？</a:t>
            </a:r>
            <a:endParaRPr lang="en-US" dirty="0"/>
          </a:p>
        </p:txBody>
      </p:sp>
      <p:sp>
        <p:nvSpPr>
          <p:cNvPr id="5" name="Slide Number Placeholder 4"/>
          <p:cNvSpPr>
            <a:spLocks noGrp="1"/>
          </p:cNvSpPr>
          <p:nvPr>
            <p:ph type="sldNum" sz="quarter" idx="12"/>
          </p:nvPr>
        </p:nvSpPr>
        <p:spPr/>
        <p:txBody>
          <a:bodyPr/>
          <a:lstStyle/>
          <a:p>
            <a:pPr>
              <a:defRPr/>
            </a:pPr>
            <a:fld id="{03E60C35-1193-284A-B3D8-F868547A968B}" type="slidenum">
              <a:rPr lang="zh-CN" altLang="en-US" smtClean="0"/>
              <a:pPr>
                <a:defRPr/>
              </a:pPr>
              <a:t>49</a:t>
            </a:fld>
            <a:endParaRPr lang="en-US" altLang="zh-C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291639"/>
            <a:ext cx="3672408" cy="3190667"/>
          </a:xfrm>
          <a:prstGeom prst="rect">
            <a:avLst/>
          </a:prstGeom>
        </p:spPr>
      </p:pic>
      <p:sp>
        <p:nvSpPr>
          <p:cNvPr id="7" name="Rectangle 6"/>
          <p:cNvSpPr/>
          <p:nvPr/>
        </p:nvSpPr>
        <p:spPr>
          <a:xfrm>
            <a:off x="5014392" y="1455811"/>
            <a:ext cx="3100455" cy="2862322"/>
          </a:xfrm>
          <a:prstGeom prst="rect">
            <a:avLst/>
          </a:prstGeom>
        </p:spPr>
        <p:txBody>
          <a:bodyPr wrap="square">
            <a:spAutoFit/>
          </a:bodyPr>
          <a:lstStyle/>
          <a:p>
            <a:r>
              <a:rPr lang="en-US" sz="2000" dirty="0">
                <a:latin typeface="HardingText" charset="0"/>
              </a:rPr>
              <a:t>Anti-vaccination clusters successfully </a:t>
            </a:r>
            <a:r>
              <a:rPr lang="en-US" sz="2000" dirty="0">
                <a:solidFill>
                  <a:srgbClr val="C00000"/>
                </a:solidFill>
                <a:latin typeface="HardingText" charset="0"/>
              </a:rPr>
              <a:t>added many new links within the largest network patch and between network patches</a:t>
            </a:r>
            <a:r>
              <a:rPr lang="en-US" sz="2000" dirty="0">
                <a:latin typeface="HardingText" charset="0"/>
              </a:rPr>
              <a:t>, despite the media ambience against anti-vaccination views during the measles outbreak in 2019. </a:t>
            </a:r>
            <a:endParaRPr lang="en-US" sz="2000" dirty="0"/>
          </a:p>
        </p:txBody>
      </p:sp>
    </p:spTree>
    <p:extLst>
      <p:ext uri="{BB962C8B-B14F-4D97-AF65-F5344CB8AC3E}">
        <p14:creationId xmlns:p14="http://schemas.microsoft.com/office/powerpoint/2010/main" val="925044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为什么要学这门课</a:t>
            </a:r>
            <a:endParaRPr lang="en-US" dirty="0"/>
          </a:p>
        </p:txBody>
      </p:sp>
      <p:sp>
        <p:nvSpPr>
          <p:cNvPr id="3" name="Content Placeholder 2"/>
          <p:cNvSpPr>
            <a:spLocks noGrp="1"/>
          </p:cNvSpPr>
          <p:nvPr>
            <p:ph idx="1"/>
          </p:nvPr>
        </p:nvSpPr>
        <p:spPr/>
        <p:txBody>
          <a:bodyPr/>
          <a:lstStyle/>
          <a:p>
            <a:r>
              <a:rPr lang="zh-CN" altLang="en-US" dirty="0"/>
              <a:t>这门课是要编程的</a:t>
            </a:r>
            <a:r>
              <a:rPr lang="en-US" altLang="zh-CN"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zh-CN" altLang="en-US" dirty="0"/>
              <a:t>社科人文的学生为什么要学编程？</a:t>
            </a:r>
            <a:endParaRPr lang="en-US" dirty="0"/>
          </a:p>
        </p:txBody>
      </p:sp>
      <p:pic>
        <p:nvPicPr>
          <p:cNvPr id="4" name="Picture 2" descr="https://timgsa.baidu.com/timg?image&amp;quality=80&amp;size=b9999_10000&amp;sec=1519642744409&amp;di=c0ccd4496d3af0499c7dc6902280627d&amp;imgtype=0&amp;src=http%3A%2F%2Fwww.sz886.com%2Feditor%2Fimage%2F20150411%2F20150411142911_234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961" y="1506745"/>
            <a:ext cx="4028241" cy="24968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timgsa.baidu.com/timg?image&amp;quality=80&amp;size=b9999_10000&amp;sec=1519642745505&amp;di=254860a674bf0bce6be4c7e61a85b927&amp;imgtype=0&amp;src=http%3A%2F%2Fwww.dedns.cn%2Fimages%2Fauthor%2F20161009%2F3e2dd593e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1318" y="1000020"/>
            <a:ext cx="3003568" cy="30035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847152" y="777408"/>
            <a:ext cx="540000" cy="540000"/>
          </a:xfrm>
          <a:prstGeom prst="rect">
            <a:avLst/>
          </a:prstGeom>
        </p:spPr>
      </p:pic>
    </p:spTree>
    <p:extLst>
      <p:ext uri="{BB962C8B-B14F-4D97-AF65-F5344CB8AC3E}">
        <p14:creationId xmlns:p14="http://schemas.microsoft.com/office/powerpoint/2010/main" val="1258637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数据分析</a:t>
            </a:r>
            <a:endParaRPr lang="en-US" dirty="0"/>
          </a:p>
        </p:txBody>
      </p:sp>
      <p:sp>
        <p:nvSpPr>
          <p:cNvPr id="3" name="Content Placeholder 2"/>
          <p:cNvSpPr>
            <a:spLocks noGrp="1"/>
          </p:cNvSpPr>
          <p:nvPr>
            <p:ph idx="1"/>
          </p:nvPr>
        </p:nvSpPr>
        <p:spPr/>
        <p:txBody>
          <a:bodyPr/>
          <a:lstStyle/>
          <a:p>
            <a:r>
              <a:rPr lang="zh-CN" altLang="en-US" dirty="0"/>
              <a:t>当他们在说反疫苗，他们在说什么？</a:t>
            </a:r>
            <a:endParaRPr lang="en-US" dirty="0"/>
          </a:p>
        </p:txBody>
      </p:sp>
      <p:sp>
        <p:nvSpPr>
          <p:cNvPr id="5" name="Slide Number Placeholder 4"/>
          <p:cNvSpPr>
            <a:spLocks noGrp="1"/>
          </p:cNvSpPr>
          <p:nvPr>
            <p:ph type="sldNum" sz="quarter" idx="12"/>
          </p:nvPr>
        </p:nvSpPr>
        <p:spPr/>
        <p:txBody>
          <a:bodyPr/>
          <a:lstStyle/>
          <a:p>
            <a:pPr>
              <a:defRPr/>
            </a:pPr>
            <a:fld id="{03E60C35-1193-284A-B3D8-F868547A968B}" type="slidenum">
              <a:rPr lang="zh-CN" altLang="en-US" smtClean="0"/>
              <a:pPr>
                <a:defRPr/>
              </a:pPr>
              <a:t>50</a:t>
            </a:fld>
            <a:endParaRPr lang="en-US" altLang="zh-C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612" y="1431757"/>
            <a:ext cx="4880719" cy="1962482"/>
          </a:xfrm>
          <a:prstGeom prst="rect">
            <a:avLst/>
          </a:prstGeom>
        </p:spPr>
      </p:pic>
      <p:sp>
        <p:nvSpPr>
          <p:cNvPr id="7" name="Rectangle 6"/>
          <p:cNvSpPr/>
          <p:nvPr/>
        </p:nvSpPr>
        <p:spPr>
          <a:xfrm>
            <a:off x="667265" y="3451947"/>
            <a:ext cx="8377881" cy="1323439"/>
          </a:xfrm>
          <a:prstGeom prst="rect">
            <a:avLst/>
          </a:prstGeom>
        </p:spPr>
        <p:txBody>
          <a:bodyPr wrap="square">
            <a:spAutoFit/>
          </a:bodyPr>
          <a:lstStyle/>
          <a:p>
            <a:r>
              <a:rPr lang="en-US" altLang="zh-CN" sz="2000" dirty="0"/>
              <a:t>A</a:t>
            </a:r>
            <a:r>
              <a:rPr lang="en-US" sz="2000" dirty="0"/>
              <a:t>nti-vaccination clusters offer a wide range of potentially attractive narratives that </a:t>
            </a:r>
            <a:r>
              <a:rPr lang="en-US" sz="2000" dirty="0">
                <a:solidFill>
                  <a:srgbClr val="C00000"/>
                </a:solidFill>
              </a:rPr>
              <a:t>blend topics </a:t>
            </a:r>
            <a:r>
              <a:rPr lang="en-US" sz="2000" dirty="0"/>
              <a:t>such as safety concerns, conspiracy theories and alternative health and medicine, and also now the cause and cure of the COVID-19 virus. </a:t>
            </a:r>
            <a:r>
              <a:rPr lang="en-US" sz="2000" dirty="0">
                <a:solidFill>
                  <a:srgbClr val="0000FF"/>
                </a:solidFill>
              </a:rPr>
              <a:t>By contrast, pro-vaccination views are far more monothematic.</a:t>
            </a:r>
          </a:p>
        </p:txBody>
      </p:sp>
    </p:spTree>
    <p:extLst>
      <p:ext uri="{BB962C8B-B14F-4D97-AF65-F5344CB8AC3E}">
        <p14:creationId xmlns:p14="http://schemas.microsoft.com/office/powerpoint/2010/main" val="1591328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数据分析</a:t>
            </a:r>
            <a:endParaRPr lang="en-US" dirty="0"/>
          </a:p>
        </p:txBody>
      </p:sp>
      <p:sp>
        <p:nvSpPr>
          <p:cNvPr id="3" name="Content Placeholder 2"/>
          <p:cNvSpPr>
            <a:spLocks noGrp="1"/>
          </p:cNvSpPr>
          <p:nvPr>
            <p:ph idx="1"/>
          </p:nvPr>
        </p:nvSpPr>
        <p:spPr/>
        <p:txBody>
          <a:bodyPr/>
          <a:lstStyle/>
          <a:p>
            <a:r>
              <a:rPr lang="zh-CN" altLang="en-US" dirty="0"/>
              <a:t>双方未来发展的趋势如何？</a:t>
            </a:r>
            <a:endParaRPr lang="en-US" dirty="0"/>
          </a:p>
        </p:txBody>
      </p:sp>
      <p:sp>
        <p:nvSpPr>
          <p:cNvPr id="5" name="Slide Number Placeholder 4"/>
          <p:cNvSpPr>
            <a:spLocks noGrp="1"/>
          </p:cNvSpPr>
          <p:nvPr>
            <p:ph type="sldNum" sz="quarter" idx="12"/>
          </p:nvPr>
        </p:nvSpPr>
        <p:spPr/>
        <p:txBody>
          <a:bodyPr/>
          <a:lstStyle/>
          <a:p>
            <a:pPr>
              <a:defRPr/>
            </a:pPr>
            <a:fld id="{03E60C35-1193-284A-B3D8-F868547A968B}" type="slidenum">
              <a:rPr lang="zh-CN" altLang="en-US" smtClean="0"/>
              <a:pPr>
                <a:defRPr/>
              </a:pPr>
              <a:t>51</a:t>
            </a:fld>
            <a:endParaRPr lang="en-US" altLang="zh-C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132" y="1346865"/>
            <a:ext cx="6104679" cy="2514482"/>
          </a:xfrm>
          <a:prstGeom prst="rect">
            <a:avLst/>
          </a:prstGeom>
        </p:spPr>
      </p:pic>
      <p:sp>
        <p:nvSpPr>
          <p:cNvPr id="9" name="Rectangle 8"/>
          <p:cNvSpPr/>
          <p:nvPr/>
        </p:nvSpPr>
        <p:spPr>
          <a:xfrm>
            <a:off x="2620973" y="3906922"/>
            <a:ext cx="5176838" cy="707886"/>
          </a:xfrm>
          <a:prstGeom prst="rect">
            <a:avLst/>
          </a:prstGeom>
        </p:spPr>
        <p:txBody>
          <a:bodyPr wrap="square">
            <a:spAutoFit/>
          </a:bodyPr>
          <a:lstStyle/>
          <a:p>
            <a:r>
              <a:rPr lang="en-US" altLang="zh-CN" sz="2000" dirty="0">
                <a:solidFill>
                  <a:srgbClr val="C00000"/>
                </a:solidFill>
                <a:latin typeface="HardingText" charset="0"/>
              </a:rPr>
              <a:t>The</a:t>
            </a:r>
            <a:r>
              <a:rPr lang="zh-CN" altLang="en-US" sz="2000" dirty="0">
                <a:solidFill>
                  <a:srgbClr val="C00000"/>
                </a:solidFill>
                <a:latin typeface="HardingText" charset="0"/>
              </a:rPr>
              <a:t> </a:t>
            </a:r>
            <a:r>
              <a:rPr lang="en-US" altLang="zh-CN" sz="2000" dirty="0">
                <a:solidFill>
                  <a:srgbClr val="C00000"/>
                </a:solidFill>
                <a:latin typeface="HardingText" charset="0"/>
              </a:rPr>
              <a:t>paper</a:t>
            </a:r>
            <a:r>
              <a:rPr lang="zh-CN" altLang="en-US" sz="2000" dirty="0">
                <a:solidFill>
                  <a:srgbClr val="C00000"/>
                </a:solidFill>
                <a:latin typeface="HardingText" charset="0"/>
              </a:rPr>
              <a:t> </a:t>
            </a:r>
            <a:r>
              <a:rPr lang="en-US" sz="2000" dirty="0">
                <a:solidFill>
                  <a:srgbClr val="C00000"/>
                </a:solidFill>
                <a:latin typeface="HardingText" charset="0"/>
              </a:rPr>
              <a:t>predicts that anti-vaccination views will dominate in approximately 10 years</a:t>
            </a:r>
            <a:r>
              <a:rPr lang="en-US" altLang="zh-CN" sz="2000" dirty="0">
                <a:solidFill>
                  <a:srgbClr val="C00000"/>
                </a:solidFill>
                <a:latin typeface="HardingText" charset="0"/>
              </a:rPr>
              <a:t>!</a:t>
            </a:r>
            <a:endParaRPr lang="en-US" sz="2000" dirty="0">
              <a:solidFill>
                <a:srgbClr val="C00000"/>
              </a:solidFill>
            </a:endParaRPr>
          </a:p>
        </p:txBody>
      </p:sp>
      <p:sp>
        <p:nvSpPr>
          <p:cNvPr id="6" name="Rectangle 5"/>
          <p:cNvSpPr/>
          <p:nvPr/>
        </p:nvSpPr>
        <p:spPr>
          <a:xfrm>
            <a:off x="1998018" y="4570422"/>
            <a:ext cx="5602932" cy="300082"/>
          </a:xfrm>
          <a:prstGeom prst="rect">
            <a:avLst/>
          </a:prstGeom>
        </p:spPr>
        <p:txBody>
          <a:bodyPr wrap="square">
            <a:spAutoFit/>
          </a:bodyPr>
          <a:lstStyle/>
          <a:p>
            <a:r>
              <a:rPr lang="zh-CN" altLang="en-US" sz="1350"/>
              <a:t>扩展阅读：</a:t>
            </a:r>
            <a:r>
              <a:rPr lang="en-US" sz="1350" dirty="0"/>
              <a:t>https://</a:t>
            </a:r>
            <a:r>
              <a:rPr lang="en-US" sz="1350" dirty="0" err="1"/>
              <a:t>www.nature.com</a:t>
            </a:r>
            <a:r>
              <a:rPr lang="en-US" sz="1350" dirty="0"/>
              <a:t>/articles/s41586-020-2281-1</a:t>
            </a:r>
          </a:p>
        </p:txBody>
      </p:sp>
    </p:spTree>
    <p:extLst>
      <p:ext uri="{BB962C8B-B14F-4D97-AF65-F5344CB8AC3E}">
        <p14:creationId xmlns:p14="http://schemas.microsoft.com/office/powerpoint/2010/main" val="700524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课程目标：借数据之酒杯，浇自己之块垒</a:t>
            </a:r>
            <a:endParaRPr lang="en-US" dirty="0"/>
          </a:p>
        </p:txBody>
      </p:sp>
      <p:sp>
        <p:nvSpPr>
          <p:cNvPr id="3" name="Content Placeholder 2"/>
          <p:cNvSpPr>
            <a:spLocks noGrp="1"/>
          </p:cNvSpPr>
          <p:nvPr>
            <p:ph idx="1"/>
          </p:nvPr>
        </p:nvSpPr>
        <p:spPr/>
        <p:txBody>
          <a:bodyPr/>
          <a:lstStyle/>
          <a:p>
            <a:r>
              <a:rPr lang="zh-CN" altLang="en-US" sz="1950" dirty="0"/>
              <a:t>“</a:t>
            </a:r>
            <a:r>
              <a:rPr lang="zh-CN" altLang="en-US" sz="1950" dirty="0">
                <a:solidFill>
                  <a:srgbClr val="0000CC"/>
                </a:solidFill>
              </a:rPr>
              <a:t>专业为体</a:t>
            </a:r>
            <a:r>
              <a:rPr lang="zh-CN" altLang="en-US" sz="1950" dirty="0"/>
              <a:t>”：立足本专业问题，产生知识增量</a:t>
            </a:r>
            <a:endParaRPr lang="en-US" altLang="zh-CN" sz="1950" dirty="0"/>
          </a:p>
          <a:p>
            <a:endParaRPr lang="en-US" sz="2100" dirty="0"/>
          </a:p>
          <a:p>
            <a:endParaRPr lang="en-US" sz="2100" dirty="0"/>
          </a:p>
          <a:p>
            <a:endParaRPr lang="en-US" sz="2100" dirty="0"/>
          </a:p>
          <a:p>
            <a:pPr>
              <a:spcBef>
                <a:spcPts val="1668"/>
              </a:spcBef>
            </a:pPr>
            <a:r>
              <a:rPr lang="zh-CN" altLang="en-US" sz="1950" dirty="0"/>
              <a:t>“</a:t>
            </a:r>
            <a:r>
              <a:rPr lang="zh-CN" altLang="en-US" sz="1950" dirty="0">
                <a:solidFill>
                  <a:srgbClr val="0000CC"/>
                </a:solidFill>
              </a:rPr>
              <a:t>计算为用</a:t>
            </a:r>
            <a:r>
              <a:rPr lang="zh-CN" altLang="en-US" sz="1950" dirty="0"/>
              <a:t>”：使用数据科学的计算手段实现大规模数据收集与自动分析</a:t>
            </a:r>
            <a:endParaRPr lang="en-US" sz="1950" dirty="0"/>
          </a:p>
        </p:txBody>
      </p:sp>
      <p:sp>
        <p:nvSpPr>
          <p:cNvPr id="5" name="Slide Number Placeholder 4"/>
          <p:cNvSpPr>
            <a:spLocks noGrp="1"/>
          </p:cNvSpPr>
          <p:nvPr>
            <p:ph type="sldNum" sz="quarter" idx="12"/>
          </p:nvPr>
        </p:nvSpPr>
        <p:spPr/>
        <p:txBody>
          <a:bodyPr/>
          <a:lstStyle/>
          <a:p>
            <a:pPr>
              <a:defRPr/>
            </a:pPr>
            <a:fld id="{03E60C35-1193-284A-B3D8-F868547A968B}" type="slidenum">
              <a:rPr lang="zh-CN" altLang="en-US" smtClean="0"/>
              <a:pPr>
                <a:defRPr/>
              </a:pPr>
              <a:t>52</a:t>
            </a:fld>
            <a:endParaRPr lang="en-US" altLang="zh-C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974" y="1346813"/>
            <a:ext cx="5716052" cy="110837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081" y="3032648"/>
            <a:ext cx="2757603" cy="1723502"/>
          </a:xfrm>
          <a:prstGeom prst="rect">
            <a:avLst/>
          </a:prstGeom>
          <a:ln>
            <a:noFill/>
          </a:ln>
          <a:effectLst>
            <a:softEdge rad="3175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3536" y="3032648"/>
            <a:ext cx="2530849" cy="1701160"/>
          </a:xfrm>
          <a:prstGeom prst="rect">
            <a:avLst/>
          </a:prstGeom>
          <a:ln>
            <a:noFill/>
          </a:ln>
          <a:effectLst>
            <a:softEdge rad="31750"/>
          </a:effectLst>
        </p:spPr>
      </p:pic>
      <p:sp>
        <p:nvSpPr>
          <p:cNvPr id="9" name="Rectangle 8"/>
          <p:cNvSpPr/>
          <p:nvPr/>
        </p:nvSpPr>
        <p:spPr>
          <a:xfrm>
            <a:off x="3886281" y="3421563"/>
            <a:ext cx="2348880" cy="923330"/>
          </a:xfrm>
          <a:prstGeom prst="rect">
            <a:avLst/>
          </a:prstGeom>
        </p:spPr>
        <p:txBody>
          <a:bodyPr wrap="square">
            <a:spAutoFit/>
          </a:bodyPr>
          <a:lstStyle/>
          <a:p>
            <a:pPr algn="ctr">
              <a:defRPr/>
            </a:pPr>
            <a:r>
              <a:rPr lang="zh-CN" altLang="en-US" dirty="0">
                <a:solidFill>
                  <a:srgbClr val="00B050"/>
                </a:solidFill>
              </a:rPr>
              <a:t>钢铁侠</a:t>
            </a:r>
            <a:endParaRPr lang="en-US" altLang="zh-CN" dirty="0">
              <a:solidFill>
                <a:srgbClr val="00B050"/>
              </a:solidFill>
            </a:endParaRPr>
          </a:p>
          <a:p>
            <a:pPr algn="ctr">
              <a:defRPr/>
            </a:pPr>
            <a:r>
              <a:rPr lang="zh-CN" altLang="en-US" dirty="0"/>
              <a:t>还是</a:t>
            </a:r>
            <a:endParaRPr lang="en-US" altLang="zh-CN" dirty="0"/>
          </a:p>
          <a:p>
            <a:pPr algn="ctr">
              <a:defRPr/>
            </a:pPr>
            <a:r>
              <a:rPr lang="zh-CN" altLang="en-US" dirty="0">
                <a:solidFill>
                  <a:srgbClr val="FF0000"/>
                </a:solidFill>
              </a:rPr>
              <a:t>终结者</a:t>
            </a:r>
            <a:endParaRPr lang="en-US" sz="1500" dirty="0">
              <a:solidFill>
                <a:srgbClr val="FF0000"/>
              </a:solidFill>
            </a:endParaRPr>
          </a:p>
        </p:txBody>
      </p:sp>
    </p:spTree>
    <p:extLst>
      <p:ext uri="{BB962C8B-B14F-4D97-AF65-F5344CB8AC3E}">
        <p14:creationId xmlns:p14="http://schemas.microsoft.com/office/powerpoint/2010/main" val="464352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p>
        </p:txBody>
      </p:sp>
      <p:sp>
        <p:nvSpPr>
          <p:cNvPr id="3" name="TextBox 2"/>
          <p:cNvSpPr txBox="1"/>
          <p:nvPr/>
        </p:nvSpPr>
        <p:spPr>
          <a:xfrm>
            <a:off x="492101" y="3053758"/>
            <a:ext cx="2697829" cy="307777"/>
          </a:xfrm>
          <a:prstGeom prst="rect">
            <a:avLst/>
          </a:prstGeom>
          <a:noFill/>
        </p:spPr>
        <p:txBody>
          <a:bodyPr wrap="square" lIns="0" tIns="0" rIns="0" bIns="0" rtlCol="0">
            <a:spAutoFit/>
          </a:bodyPr>
          <a:lstStyle/>
          <a:p>
            <a:pPr algn="ctr"/>
            <a:r>
              <a:rPr lang="zh-CN" altLang="en-US" sz="2000" dirty="0">
                <a:solidFill>
                  <a:schemeClr val="bg1"/>
                </a:solidFill>
                <a:latin typeface="微软雅黑" pitchFamily="34" charset="-122"/>
                <a:ea typeface="微软雅黑" pitchFamily="34" charset="-122"/>
              </a:rPr>
              <a:t>互联网与文本分析</a:t>
            </a: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369893" y="1091396"/>
            <a:ext cx="2539478" cy="1421928"/>
          </a:xfrm>
          <a:prstGeom prst="rect">
            <a:avLst/>
          </a:prstGeom>
          <a:noFill/>
        </p:spPr>
        <p:txBody>
          <a:bodyPr wrap="none" rtlCol="0">
            <a:spAutoFit/>
          </a:bodyPr>
          <a:lstStyle/>
          <a:p>
            <a:pPr>
              <a:lnSpc>
                <a:spcPct val="160000"/>
              </a:lnSpc>
            </a:pPr>
            <a:r>
              <a:rPr lang="en-US" altLang="zh-CN" b="1" dirty="0">
                <a:latin typeface="Microsoft YaHei" panose="020B0503020204020204" pitchFamily="34" charset="-122"/>
                <a:ea typeface="Microsoft YaHei" panose="020B0503020204020204" pitchFamily="34" charset="-122"/>
              </a:rPr>
              <a:t>1.</a:t>
            </a:r>
            <a:r>
              <a:rPr lang="zh-CN" altLang="en-US" b="1" dirty="0">
                <a:latin typeface="Microsoft YaHei" panose="020B0503020204020204" pitchFamily="34" charset="-122"/>
                <a:ea typeface="Microsoft YaHei" panose="020B0503020204020204" pitchFamily="34" charset="-122"/>
              </a:rPr>
              <a:t> 为什么要学这门课</a:t>
            </a:r>
            <a:endParaRPr lang="en-US" altLang="zh-CN" b="1" dirty="0">
              <a:latin typeface="Microsoft YaHei" panose="020B0503020204020204" pitchFamily="34" charset="-122"/>
              <a:ea typeface="Microsoft YaHei" panose="020B0503020204020204" pitchFamily="34" charset="-122"/>
            </a:endParaRPr>
          </a:p>
          <a:p>
            <a:pPr>
              <a:lnSpc>
                <a:spcPct val="160000"/>
              </a:lnSpc>
            </a:pPr>
            <a:r>
              <a:rPr lang="en-US" altLang="zh-CN" b="1" dirty="0">
                <a:latin typeface="Microsoft YaHei" panose="020B0503020204020204" pitchFamily="34" charset="-122"/>
                <a:ea typeface="Microsoft YaHei" panose="020B0503020204020204" pitchFamily="34" charset="-122"/>
              </a:rPr>
              <a:t>2.</a:t>
            </a:r>
            <a:r>
              <a:rPr lang="zh-CN" altLang="en-US" b="1" dirty="0">
                <a:latin typeface="Microsoft YaHei" panose="020B0503020204020204" pitchFamily="34" charset="-122"/>
                <a:ea typeface="Microsoft YaHei" panose="020B0503020204020204" pitchFamily="34" charset="-122"/>
              </a:rPr>
              <a:t> 如何学习这门课</a:t>
            </a:r>
            <a:endParaRPr lang="en-US" altLang="zh-CN" b="1" dirty="0">
              <a:latin typeface="Microsoft YaHei" panose="020B0503020204020204" pitchFamily="34" charset="-122"/>
              <a:ea typeface="Microsoft YaHei" panose="020B0503020204020204" pitchFamily="34" charset="-122"/>
            </a:endParaRPr>
          </a:p>
          <a:p>
            <a:pPr>
              <a:lnSpc>
                <a:spcPct val="160000"/>
              </a:lnSpc>
            </a:pPr>
            <a:r>
              <a:rPr lang="en-US" altLang="zh-CN" b="1" dirty="0">
                <a:solidFill>
                  <a:srgbClr val="C00000"/>
                </a:solidFill>
                <a:latin typeface="Microsoft YaHei" panose="020B0503020204020204" pitchFamily="34" charset="-122"/>
                <a:ea typeface="Microsoft YaHei" panose="020B0503020204020204" pitchFamily="34" charset="-122"/>
              </a:rPr>
              <a:t>3.</a:t>
            </a:r>
            <a:r>
              <a:rPr lang="zh-CN" altLang="en-US" b="1" dirty="0">
                <a:solidFill>
                  <a:srgbClr val="C00000"/>
                </a:solidFill>
                <a:latin typeface="Microsoft YaHei" panose="020B0503020204020204" pitchFamily="34" charset="-122"/>
                <a:ea typeface="Microsoft YaHei" panose="020B0503020204020204" pitchFamily="34" charset="-122"/>
              </a:rPr>
              <a:t> 课程安排与考核方式</a:t>
            </a:r>
            <a:endParaRPr lang="en-US" altLang="zh-CN" b="1" dirty="0">
              <a:solidFill>
                <a:srgbClr val="C00000"/>
              </a:solidFill>
              <a:latin typeface="Microsoft YaHei" panose="020B0503020204020204" pitchFamily="34" charset="-122"/>
              <a:ea typeface="Microsoft YaHei" panose="020B0503020204020204" pitchFamily="34" charset="-122"/>
            </a:endParaRPr>
          </a:p>
        </p:txBody>
      </p:sp>
      <p:sp>
        <p:nvSpPr>
          <p:cNvPr id="24" name="椭圆 23"/>
          <p:cNvSpPr/>
          <p:nvPr/>
        </p:nvSpPr>
        <p:spPr>
          <a:xfrm>
            <a:off x="3937514" y="12545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937514" y="209820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3937514" y="254686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937514" y="170159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2616622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课程主要内容 </a:t>
            </a:r>
            <a:endParaRPr lang="en-US" dirty="0"/>
          </a:p>
        </p:txBody>
      </p:sp>
      <p:sp>
        <p:nvSpPr>
          <p:cNvPr id="5" name="Content Placeholder 4"/>
          <p:cNvSpPr>
            <a:spLocks noGrp="1"/>
          </p:cNvSpPr>
          <p:nvPr>
            <p:ph idx="1"/>
          </p:nvPr>
        </p:nvSpPr>
        <p:spPr/>
        <p:txBody>
          <a:bodyPr/>
          <a:lstStyle/>
          <a:p>
            <a:r>
              <a:rPr lang="zh-CN" altLang="en-US" dirty="0"/>
              <a:t>以</a:t>
            </a:r>
            <a:r>
              <a:rPr lang="en-US" altLang="zh-CN" dirty="0"/>
              <a:t>Python</a:t>
            </a:r>
            <a:r>
              <a:rPr lang="zh-CN" altLang="en-US" dirty="0"/>
              <a:t>语言为基础，借助成熟工具，进行</a:t>
            </a:r>
            <a:r>
              <a:rPr lang="zh-CN" altLang="en-US" dirty="0">
                <a:solidFill>
                  <a:srgbClr val="C00000"/>
                </a:solidFill>
              </a:rPr>
              <a:t>互联网文本数据</a:t>
            </a:r>
            <a:r>
              <a:rPr lang="zh-CN" altLang="en-US" dirty="0"/>
              <a:t>采集、存储、分析处理、 知识挖掘、可视化 </a:t>
            </a:r>
          </a:p>
        </p:txBody>
      </p:sp>
      <p:graphicFrame>
        <p:nvGraphicFramePr>
          <p:cNvPr id="6" name="内容占位符 3"/>
          <p:cNvGraphicFramePr/>
          <p:nvPr>
            <p:extLst>
              <p:ext uri="{D42A27DB-BD31-4B8C-83A1-F6EECF244321}">
                <p14:modId xmlns:p14="http://schemas.microsoft.com/office/powerpoint/2010/main" val="1908114824"/>
              </p:ext>
            </p:extLst>
          </p:nvPr>
        </p:nvGraphicFramePr>
        <p:xfrm>
          <a:off x="609600" y="1046965"/>
          <a:ext cx="8229600" cy="393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教材和参考书 </a:t>
            </a:r>
            <a:endParaRPr lang="en-US" dirty="0"/>
          </a:p>
        </p:txBody>
      </p:sp>
      <p:sp>
        <p:nvSpPr>
          <p:cNvPr id="3" name="Content Placeholder 2"/>
          <p:cNvSpPr>
            <a:spLocks noGrp="1"/>
          </p:cNvSpPr>
          <p:nvPr>
            <p:ph idx="1"/>
          </p:nvPr>
        </p:nvSpPr>
        <p:spPr/>
        <p:txBody>
          <a:bodyPr/>
          <a:lstStyle/>
          <a:p>
            <a:r>
              <a:rPr lang="en-US" dirty="0"/>
              <a:t>参考书</a:t>
            </a:r>
          </a:p>
          <a:p>
            <a:pPr lvl="1"/>
            <a:r>
              <a:rPr lang="en-US" dirty="0"/>
              <a:t>《</a:t>
            </a:r>
            <a:r>
              <a:rPr lang="en-US" dirty="0" err="1"/>
              <a:t>Python基础教程</a:t>
            </a:r>
            <a:r>
              <a:rPr lang="en-US" dirty="0"/>
              <a:t>》</a:t>
            </a:r>
          </a:p>
          <a:p>
            <a:pPr lvl="1"/>
            <a:r>
              <a:rPr lang="en-US" dirty="0"/>
              <a:t>《</a:t>
            </a:r>
            <a:r>
              <a:rPr lang="en-US" dirty="0" err="1"/>
              <a:t>Python数据分析与挖掘实战</a:t>
            </a:r>
            <a:r>
              <a:rPr lang="en-US" dirty="0"/>
              <a:t>》</a:t>
            </a:r>
          </a:p>
          <a:p>
            <a:pPr lvl="1"/>
            <a:r>
              <a:rPr lang="en-US" dirty="0"/>
              <a:t>《统计自然语言处理》</a:t>
            </a:r>
          </a:p>
          <a:p>
            <a:pPr lvl="1"/>
            <a:r>
              <a:rPr lang="en-US" dirty="0"/>
              <a:t>《</a:t>
            </a:r>
            <a:r>
              <a:rPr lang="en-US" dirty="0" err="1"/>
              <a:t>Python数据可视化</a:t>
            </a:r>
            <a:r>
              <a:rPr lang="en-US" dirty="0"/>
              <a:t>》《大数据可视化》《数 据之美》</a:t>
            </a:r>
          </a:p>
          <a:p>
            <a:r>
              <a:rPr lang="en-US" dirty="0"/>
              <a:t>互联网教程</a:t>
            </a:r>
          </a:p>
          <a:p>
            <a:pPr lvl="1"/>
            <a:r>
              <a:rPr lang="en-US" dirty="0" err="1"/>
              <a:t>HTML:https</a:t>
            </a:r>
            <a:r>
              <a:rPr lang="en-US" dirty="0"/>
              <a:t>://</a:t>
            </a:r>
            <a:r>
              <a:rPr lang="en-US" dirty="0" err="1"/>
              <a:t>www.runoob.com</a:t>
            </a:r>
            <a:r>
              <a:rPr lang="en-US" dirty="0"/>
              <a:t>/html/html- </a:t>
            </a:r>
            <a:r>
              <a:rPr lang="en-US" dirty="0" err="1"/>
              <a:t>tutorial.html</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课程考核方式</a:t>
            </a:r>
            <a:endParaRPr lang="en-US" dirty="0"/>
          </a:p>
        </p:txBody>
      </p:sp>
      <p:sp>
        <p:nvSpPr>
          <p:cNvPr id="3" name="Content Placeholder 2"/>
          <p:cNvSpPr>
            <a:spLocks noGrp="1"/>
          </p:cNvSpPr>
          <p:nvPr>
            <p:ph idx="1"/>
          </p:nvPr>
        </p:nvSpPr>
        <p:spPr/>
        <p:txBody>
          <a:bodyPr>
            <a:normAutofit/>
          </a:bodyPr>
          <a:lstStyle/>
          <a:p>
            <a:r>
              <a:rPr lang="zh-CN" altLang="en-US" b="1" dirty="0"/>
              <a:t>平时作业</a:t>
            </a:r>
            <a:endParaRPr lang="en-US" altLang="zh-CN" b="1" dirty="0"/>
          </a:p>
          <a:p>
            <a:pPr lvl="1"/>
            <a:r>
              <a:rPr lang="zh-CN" altLang="en-US" dirty="0"/>
              <a:t>根据课程进度会留</a:t>
            </a:r>
            <a:r>
              <a:rPr lang="en-US" altLang="zh-CN" dirty="0"/>
              <a:t>3-4</a:t>
            </a:r>
            <a:r>
              <a:rPr lang="zh-CN" altLang="en-US" dirty="0"/>
              <a:t>个平时作业</a:t>
            </a:r>
            <a:endParaRPr lang="en-US" altLang="zh-CN" dirty="0"/>
          </a:p>
          <a:p>
            <a:pPr lvl="1"/>
            <a:r>
              <a:rPr lang="zh-CN" altLang="en-US" dirty="0"/>
              <a:t>个人完成</a:t>
            </a:r>
            <a:endParaRPr lang="en-US" altLang="zh-CN" dirty="0"/>
          </a:p>
          <a:p>
            <a:endParaRPr lang="en-US" altLang="zh-CN" b="1" dirty="0"/>
          </a:p>
          <a:p>
            <a:r>
              <a:rPr lang="zh-CN" altLang="en-US" b="1" dirty="0"/>
              <a:t>实战大作业</a:t>
            </a:r>
            <a:endParaRPr lang="en-US" altLang="zh-CN" b="1" dirty="0"/>
          </a:p>
          <a:p>
            <a:pPr lvl="1"/>
            <a:r>
              <a:rPr lang="zh-CN" altLang="en-US" dirty="0"/>
              <a:t>分组完成、不限题目</a:t>
            </a:r>
            <a:endParaRPr lang="en-US" altLang="zh-CN" dirty="0"/>
          </a:p>
          <a:p>
            <a:pPr lvl="1"/>
            <a:r>
              <a:rPr kumimoji="1" lang="zh-CN" altLang="en-US" dirty="0"/>
              <a:t>考核标准：作品创意、作品深度、技术实现和作品展示上有独立评分</a:t>
            </a:r>
            <a:endParaRPr kumimoji="1" lang="en-US" altLang="zh-CN" dirty="0"/>
          </a:p>
          <a:p>
            <a:pPr lvl="2"/>
            <a:r>
              <a:rPr kumimoji="1" lang="zh-CN" altLang="en-US" sz="1800" dirty="0"/>
              <a:t>作品创意：“</a:t>
            </a:r>
            <a:r>
              <a:rPr kumimoji="1" lang="zh-CN" altLang="en-US" sz="1800" b="1" dirty="0"/>
              <a:t>以人为本</a:t>
            </a:r>
            <a:r>
              <a:rPr kumimoji="1" lang="zh-CN" altLang="en-US" sz="1800" dirty="0"/>
              <a:t>”，问题选取关乎</a:t>
            </a:r>
            <a:r>
              <a:rPr kumimoji="1" lang="zh-CN" altLang="en-US" sz="1800" dirty="0">
                <a:solidFill>
                  <a:srgbClr val="FF0000"/>
                </a:solidFill>
              </a:rPr>
              <a:t>较大范围或较为重要的人群</a:t>
            </a:r>
            <a:endParaRPr kumimoji="1" lang="en-US" altLang="zh-CN" sz="1800" dirty="0">
              <a:solidFill>
                <a:srgbClr val="FF0000"/>
              </a:solidFill>
            </a:endParaRPr>
          </a:p>
          <a:p>
            <a:pPr lvl="2"/>
            <a:r>
              <a:rPr kumimoji="1" lang="zh-CN" altLang="en-US" sz="1800" dirty="0"/>
              <a:t>作品深度：“</a:t>
            </a:r>
            <a:r>
              <a:rPr kumimoji="1" lang="zh-CN" altLang="en-US" sz="1800" b="1" dirty="0"/>
              <a:t>见微知著</a:t>
            </a:r>
            <a:r>
              <a:rPr kumimoji="1" lang="zh-CN" altLang="en-US" sz="1800" dirty="0"/>
              <a:t>”，产生</a:t>
            </a:r>
            <a:r>
              <a:rPr kumimoji="1" lang="zh-CN" altLang="en-US" sz="1800" dirty="0">
                <a:solidFill>
                  <a:srgbClr val="FF0000"/>
                </a:solidFill>
              </a:rPr>
              <a:t>信息增量</a:t>
            </a:r>
            <a:r>
              <a:rPr kumimoji="1" lang="zh-CN" altLang="en-US" sz="1800" dirty="0"/>
              <a:t>，而非人云亦云或老生常谈</a:t>
            </a:r>
            <a:endParaRPr kumimoji="1" lang="en-US" altLang="zh-CN" sz="1800" dirty="0"/>
          </a:p>
          <a:p>
            <a:pPr lvl="2"/>
            <a:r>
              <a:rPr kumimoji="1" lang="zh-CN" altLang="en-US" sz="1800" dirty="0"/>
              <a:t>技术实现：“</a:t>
            </a:r>
            <a:r>
              <a:rPr kumimoji="1" lang="zh-CN" altLang="en-US" sz="1800" b="1" dirty="0"/>
              <a:t>数据为王</a:t>
            </a:r>
            <a:r>
              <a:rPr kumimoji="1" lang="zh-CN" altLang="en-US" sz="1800" dirty="0"/>
              <a:t>”，正确</a:t>
            </a:r>
            <a:r>
              <a:rPr kumimoji="1" lang="zh-CN" altLang="en-US" sz="1800" dirty="0">
                <a:solidFill>
                  <a:srgbClr val="FF0000"/>
                </a:solidFill>
              </a:rPr>
              <a:t>获取、处理数据</a:t>
            </a:r>
            <a:r>
              <a:rPr kumimoji="1" lang="zh-CN" altLang="en-US" sz="1800" dirty="0"/>
              <a:t>，而非</a:t>
            </a:r>
            <a:r>
              <a:rPr kumimoji="1" lang="en-US" altLang="zh-CN" sz="1800" dirty="0"/>
              <a:t>GIGO</a:t>
            </a:r>
          </a:p>
          <a:p>
            <a:pPr lvl="2"/>
            <a:r>
              <a:rPr kumimoji="1" lang="zh-CN" altLang="en-US" sz="1800" dirty="0"/>
              <a:t>作品展示：“</a:t>
            </a:r>
            <a:r>
              <a:rPr kumimoji="1" lang="zh-CN" altLang="en-US" sz="1800" b="1" dirty="0"/>
              <a:t>文理并重</a:t>
            </a:r>
            <a:r>
              <a:rPr kumimoji="1" lang="zh-CN" altLang="en-US" sz="1800" dirty="0"/>
              <a:t>”，既有严谨的</a:t>
            </a:r>
            <a:r>
              <a:rPr kumimoji="1" lang="zh-CN" altLang="en-US" sz="1800" dirty="0">
                <a:solidFill>
                  <a:srgbClr val="FF0000"/>
                </a:solidFill>
              </a:rPr>
              <a:t>数据分析</a:t>
            </a:r>
            <a:r>
              <a:rPr kumimoji="1" lang="zh-CN" altLang="en-US" sz="1800" dirty="0"/>
              <a:t>，又有一定</a:t>
            </a:r>
            <a:r>
              <a:rPr kumimoji="1" lang="zh-CN" altLang="en-US" sz="1800" dirty="0">
                <a:solidFill>
                  <a:srgbClr val="FF0000"/>
                </a:solidFill>
              </a:rPr>
              <a:t>人文关怀</a:t>
            </a:r>
            <a:endParaRPr lang="en-US" altLang="zh-CN" sz="18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40" y="0"/>
            <a:ext cx="3061029" cy="172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031" y="-2250"/>
            <a:ext cx="2835585" cy="17280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6978"/>
          <a:stretch/>
        </p:blipFill>
        <p:spPr>
          <a:xfrm>
            <a:off x="3154031" y="1730250"/>
            <a:ext cx="2835585" cy="1728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8272" y="3450375"/>
            <a:ext cx="3057231" cy="17280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9616" y="1725750"/>
            <a:ext cx="3085714" cy="17280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7278" y="3445875"/>
            <a:ext cx="3056133" cy="17280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9616" y="0"/>
            <a:ext cx="3065492" cy="17280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177" y="3451500"/>
            <a:ext cx="3040854" cy="1728000"/>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839" y="1725750"/>
            <a:ext cx="3045530" cy="1728000"/>
          </a:xfrm>
          <a:prstGeom prst="rect">
            <a:avLst/>
          </a:prstGeom>
        </p:spPr>
      </p:pic>
    </p:spTree>
    <p:extLst>
      <p:ext uri="{BB962C8B-B14F-4D97-AF65-F5344CB8AC3E}">
        <p14:creationId xmlns:p14="http://schemas.microsoft.com/office/powerpoint/2010/main" val="711237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2800" dirty="0">
                <a:latin typeface="Microsoft YaHei" charset="-122"/>
                <a:ea typeface="Microsoft YaHei" charset="-122"/>
                <a:cs typeface="Microsoft YaHei" charset="-122"/>
              </a:rPr>
              <a:t>教学实践环节 </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 </a:t>
            </a:r>
            <a:r>
              <a:rPr lang="zh-CN" altLang="en-US" sz="2800" dirty="0">
                <a:solidFill>
                  <a:srgbClr val="C00000"/>
                </a:solidFill>
                <a:latin typeface="Microsoft YaHei" charset="-122"/>
                <a:ea typeface="Microsoft YaHei" charset="-122"/>
                <a:cs typeface="Microsoft YaHei" charset="-122"/>
              </a:rPr>
              <a:t>打开网页学编程</a:t>
            </a:r>
          </a:p>
        </p:txBody>
      </p:sp>
      <p:sp>
        <p:nvSpPr>
          <p:cNvPr id="16" name="标题 1"/>
          <p:cNvSpPr txBox="1">
            <a:spLocks/>
          </p:cNvSpPr>
          <p:nvPr/>
        </p:nvSpPr>
        <p:spPr>
          <a:xfrm>
            <a:off x="260154" y="792714"/>
            <a:ext cx="8591730" cy="5407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华文中宋" panose="02010600040101010101" pitchFamily="2" charset="-122"/>
                <a:ea typeface="华文中宋" panose="02010600040101010101" pitchFamily="2" charset="-122"/>
                <a:cs typeface="+mj-cs"/>
              </a:defRPr>
            </a:lvl1pPr>
          </a:lstStyle>
          <a:p>
            <a:pPr marL="342900" lvl="1" indent="-342900" defTabSz="914400">
              <a:spcBef>
                <a:spcPts val="672"/>
              </a:spcBef>
              <a:buFont typeface="Arial" panose="020B0604020202020204" pitchFamily="34" charset="0"/>
              <a:buChar char="•"/>
            </a:pPr>
            <a:r>
              <a:rPr kumimoji="1" lang="zh-CN" altLang="en-US" sz="2000" dirty="0">
                <a:latin typeface="Microsoft YaHei" charset="-122"/>
                <a:ea typeface="Microsoft YaHei" charset="-122"/>
              </a:rPr>
              <a:t>摒弃“纸上谈兵”的学法</a:t>
            </a:r>
            <a:r>
              <a:rPr kumimoji="1" lang="en-US" altLang="zh-CN" sz="2000" dirty="0">
                <a:latin typeface="Microsoft YaHei" charset="-122"/>
                <a:ea typeface="Microsoft YaHei" charset="-122"/>
              </a:rPr>
              <a:t>——</a:t>
            </a:r>
            <a:r>
              <a:rPr kumimoji="1" lang="zh-CN" altLang="en-US" sz="2000" dirty="0">
                <a:latin typeface="Microsoft YaHei" charset="-122"/>
                <a:ea typeface="Microsoft YaHei" charset="-122"/>
              </a:rPr>
              <a:t>数据思维是动手编出来的！</a:t>
            </a:r>
            <a:endParaRPr kumimoji="1" lang="en-US" altLang="zh-CN" sz="2000" dirty="0">
              <a:latin typeface="Microsoft YaHei" charset="-122"/>
              <a:ea typeface="Microsoft YaHei" charset="-122"/>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720" y="1333495"/>
            <a:ext cx="5577489" cy="3485931"/>
          </a:xfrm>
          <a:prstGeom prst="rect">
            <a:avLst/>
          </a:prstGeom>
        </p:spPr>
      </p:pic>
      <p:sp>
        <p:nvSpPr>
          <p:cNvPr id="12" name="内容占位符 2"/>
          <p:cNvSpPr txBox="1">
            <a:spLocks/>
          </p:cNvSpPr>
          <p:nvPr/>
        </p:nvSpPr>
        <p:spPr>
          <a:xfrm>
            <a:off x="260154" y="1333495"/>
            <a:ext cx="3139262" cy="361502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华文中宋" panose="02010600040101010101" pitchFamily="2" charset="-122"/>
                <a:ea typeface="华文中宋" panose="0201060004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华文仿宋" panose="02010600040101010101" pitchFamily="2" charset="-122"/>
                <a:ea typeface="华文仿宋" panose="0201060004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4000" lvl="2" indent="-342900">
              <a:lnSpc>
                <a:spcPct val="100000"/>
              </a:lnSpc>
              <a:spcBef>
                <a:spcPts val="672"/>
              </a:spcBef>
            </a:pPr>
            <a:r>
              <a:rPr kumimoji="1" lang="zh-CN" altLang="en-US" sz="1600" dirty="0">
                <a:latin typeface="Microsoft YaHei" charset="-122"/>
                <a:ea typeface="Microsoft YaHei" charset="-122"/>
              </a:rPr>
              <a:t>基本思路：</a:t>
            </a:r>
            <a:r>
              <a:rPr kumimoji="1" lang="zh-CN" altLang="en-US" sz="1600" dirty="0">
                <a:solidFill>
                  <a:srgbClr val="C00000"/>
                </a:solidFill>
                <a:latin typeface="Microsoft YaHei" charset="-122"/>
                <a:ea typeface="Microsoft YaHei" charset="-122"/>
              </a:rPr>
              <a:t>搭梯子！</a:t>
            </a:r>
            <a:endParaRPr kumimoji="1" lang="en-US" altLang="zh-CN" sz="1600" dirty="0">
              <a:solidFill>
                <a:srgbClr val="C00000"/>
              </a:solidFill>
              <a:latin typeface="Microsoft YaHei" charset="-122"/>
              <a:ea typeface="Microsoft YaHei" charset="-122"/>
            </a:endParaRPr>
          </a:p>
          <a:p>
            <a:pPr marL="684000" lvl="2" indent="-342900">
              <a:lnSpc>
                <a:spcPct val="100000"/>
              </a:lnSpc>
              <a:spcBef>
                <a:spcPts val="672"/>
              </a:spcBef>
            </a:pPr>
            <a:r>
              <a:rPr kumimoji="1" lang="zh-CN" altLang="en-US" sz="1600" dirty="0">
                <a:latin typeface="Microsoft YaHei" charset="-122"/>
                <a:ea typeface="Microsoft YaHei" charset="-122"/>
              </a:rPr>
              <a:t>依托</a:t>
            </a:r>
            <a:r>
              <a:rPr kumimoji="1" lang="zh-CN" altLang="en-US" sz="1600" dirty="0">
                <a:solidFill>
                  <a:srgbClr val="C00000"/>
                </a:solidFill>
                <a:latin typeface="Microsoft YaHei" charset="-122"/>
                <a:ea typeface="Microsoft YaHei" charset="-122"/>
              </a:rPr>
              <a:t>校级计算平台</a:t>
            </a:r>
            <a:r>
              <a:rPr kumimoji="1" lang="zh-CN" altLang="en-US" sz="1600" dirty="0">
                <a:latin typeface="Microsoft YaHei" charset="-122"/>
                <a:ea typeface="Microsoft YaHei" charset="-122"/>
              </a:rPr>
              <a:t>及</a:t>
            </a:r>
            <a:r>
              <a:rPr kumimoji="1" lang="zh-CN" altLang="en-US" sz="1600" dirty="0">
                <a:solidFill>
                  <a:srgbClr val="C00000"/>
                </a:solidFill>
                <a:latin typeface="Microsoft YaHei" charset="-122"/>
                <a:ea typeface="Microsoft YaHei" charset="-122"/>
              </a:rPr>
              <a:t>基于大数据文科综合训练国家级虚拟仿真实验教学中心</a:t>
            </a:r>
            <a:endParaRPr kumimoji="1" lang="en-US" altLang="zh-CN" sz="2000" dirty="0">
              <a:solidFill>
                <a:srgbClr val="C00000"/>
              </a:solidFill>
              <a:latin typeface="Microsoft YaHei" charset="-122"/>
              <a:ea typeface="Microsoft YaHei" charset="-122"/>
            </a:endParaRPr>
          </a:p>
          <a:p>
            <a:pPr marL="684000" lvl="2" indent="-342900">
              <a:lnSpc>
                <a:spcPct val="100000"/>
              </a:lnSpc>
              <a:spcBef>
                <a:spcPts val="672"/>
              </a:spcBef>
            </a:pPr>
            <a:r>
              <a:rPr kumimoji="1" lang="zh-CN" altLang="en-US" sz="1600" b="1" dirty="0">
                <a:latin typeface="Microsoft YaHei" charset="-122"/>
                <a:ea typeface="Microsoft YaHei" charset="-122"/>
              </a:rPr>
              <a:t>集中上机</a:t>
            </a:r>
            <a:r>
              <a:rPr kumimoji="1" lang="zh-CN" altLang="en-US" sz="1600" b="1" dirty="0">
                <a:latin typeface="Microsoft YaHei" charset="-122"/>
                <a:ea typeface="Microsoft YaHei" charset="-122"/>
                <a:sym typeface="Wingdings"/>
              </a:rPr>
              <a:t>云端上机</a:t>
            </a:r>
            <a:endParaRPr kumimoji="1" lang="en-US" altLang="zh-CN" sz="1600" b="1" dirty="0">
              <a:latin typeface="Microsoft YaHei" charset="-122"/>
              <a:ea typeface="Microsoft YaHei" charset="-122"/>
              <a:sym typeface="Wingdings"/>
            </a:endParaRPr>
          </a:p>
          <a:p>
            <a:pPr marL="1141200" lvl="3" indent="-342900">
              <a:lnSpc>
                <a:spcPct val="100000"/>
              </a:lnSpc>
              <a:spcBef>
                <a:spcPts val="672"/>
              </a:spcBef>
            </a:pPr>
            <a:r>
              <a:rPr kumimoji="1" lang="zh-CN" altLang="en-US" sz="1400" dirty="0">
                <a:latin typeface="Microsoft YaHei" charset="-122"/>
                <a:ea typeface="Microsoft YaHei" charset="-122"/>
                <a:sym typeface="Wingdings"/>
              </a:rPr>
              <a:t>环境免安装</a:t>
            </a:r>
            <a:endParaRPr kumimoji="1" lang="en-US" altLang="zh-CN" sz="1400" dirty="0">
              <a:latin typeface="Microsoft YaHei" charset="-122"/>
              <a:ea typeface="Microsoft YaHei" charset="-122"/>
              <a:sym typeface="Wingdings"/>
            </a:endParaRPr>
          </a:p>
          <a:p>
            <a:pPr marL="1141200" lvl="3" indent="-342900">
              <a:lnSpc>
                <a:spcPct val="100000"/>
              </a:lnSpc>
              <a:spcBef>
                <a:spcPts val="672"/>
              </a:spcBef>
            </a:pPr>
            <a:r>
              <a:rPr kumimoji="1" lang="zh-CN" altLang="en-US" sz="1400" dirty="0">
                <a:latin typeface="Microsoft YaHei" charset="-122"/>
                <a:ea typeface="Microsoft YaHei" charset="-122"/>
              </a:rPr>
              <a:t>算力更强大</a:t>
            </a:r>
            <a:endParaRPr kumimoji="1" lang="en-US" altLang="zh-CN" sz="1400" dirty="0">
              <a:latin typeface="Microsoft YaHei" charset="-122"/>
              <a:ea typeface="Microsoft YaHei" charset="-122"/>
            </a:endParaRPr>
          </a:p>
          <a:p>
            <a:pPr marL="1141200" lvl="3" indent="-342900">
              <a:lnSpc>
                <a:spcPct val="100000"/>
              </a:lnSpc>
              <a:spcBef>
                <a:spcPts val="672"/>
              </a:spcBef>
            </a:pPr>
            <a:r>
              <a:rPr kumimoji="1" lang="zh-CN" altLang="en-US" sz="1400" dirty="0">
                <a:latin typeface="Microsoft YaHei" charset="-122"/>
                <a:ea typeface="Microsoft YaHei" charset="-122"/>
              </a:rPr>
              <a:t>编程更高效</a:t>
            </a:r>
            <a:endParaRPr kumimoji="1" lang="en-US" altLang="zh-CN" sz="1400" dirty="0">
              <a:latin typeface="Microsoft YaHei" charset="-122"/>
              <a:ea typeface="Microsoft YaHei" charset="-122"/>
            </a:endParaRPr>
          </a:p>
          <a:p>
            <a:pPr marL="684000" lvl="2" indent="-342900">
              <a:lnSpc>
                <a:spcPct val="100000"/>
              </a:lnSpc>
              <a:spcBef>
                <a:spcPts val="672"/>
              </a:spcBef>
            </a:pPr>
            <a:r>
              <a:rPr kumimoji="1" lang="zh-CN" altLang="en-US" sz="1600" b="1" dirty="0">
                <a:latin typeface="Microsoft YaHei" charset="-122"/>
                <a:ea typeface="Microsoft YaHei" charset="-122"/>
              </a:rPr>
              <a:t>单一数据</a:t>
            </a:r>
            <a:r>
              <a:rPr kumimoji="1" lang="zh-CN" altLang="en-US" sz="1600" b="1" dirty="0">
                <a:latin typeface="Microsoft YaHei" charset="-122"/>
                <a:ea typeface="Microsoft YaHei" charset="-122"/>
                <a:sym typeface="Wingdings"/>
              </a:rPr>
              <a:t>多源数据</a:t>
            </a:r>
            <a:endParaRPr kumimoji="1" lang="en-US" altLang="zh-CN" sz="1600" b="1" dirty="0">
              <a:latin typeface="Microsoft YaHei" charset="-122"/>
              <a:ea typeface="Microsoft YaHei" charset="-122"/>
              <a:sym typeface="Wingdings"/>
            </a:endParaRPr>
          </a:p>
          <a:p>
            <a:pPr marL="1141200" lvl="3" indent="-342900">
              <a:lnSpc>
                <a:spcPct val="100000"/>
              </a:lnSpc>
              <a:spcBef>
                <a:spcPts val="672"/>
              </a:spcBef>
            </a:pPr>
            <a:r>
              <a:rPr kumimoji="1" lang="zh-CN" altLang="en-US" sz="1400" dirty="0">
                <a:latin typeface="Microsoft YaHei" charset="-122"/>
                <a:ea typeface="Microsoft YaHei" charset="-122"/>
                <a:sym typeface="Wingdings"/>
              </a:rPr>
              <a:t>跨学科数据搜索</a:t>
            </a:r>
            <a:endParaRPr kumimoji="1" lang="en-US" altLang="zh-CN" sz="1400" dirty="0">
              <a:latin typeface="Microsoft YaHei" charset="-122"/>
              <a:ea typeface="Microsoft YaHei" charset="-122"/>
              <a:sym typeface="Wingdings"/>
            </a:endParaRPr>
          </a:p>
          <a:p>
            <a:pPr marL="1141200" lvl="3" indent="-342900">
              <a:lnSpc>
                <a:spcPct val="100000"/>
              </a:lnSpc>
              <a:spcBef>
                <a:spcPts val="672"/>
              </a:spcBef>
            </a:pPr>
            <a:r>
              <a:rPr kumimoji="1" lang="zh-CN" altLang="en-US" sz="1400" dirty="0">
                <a:latin typeface="Microsoft YaHei" charset="-122"/>
                <a:ea typeface="Microsoft YaHei" charset="-122"/>
                <a:sym typeface="Wingdings"/>
              </a:rPr>
              <a:t>多源数据集融合</a:t>
            </a:r>
            <a:endParaRPr kumimoji="1" lang="en-US" altLang="zh-CN" sz="1400" dirty="0">
              <a:latin typeface="Microsoft YaHei" charset="-122"/>
              <a:ea typeface="Microsoft YaHei" charset="-122"/>
            </a:endParaRPr>
          </a:p>
        </p:txBody>
      </p:sp>
    </p:spTree>
    <p:extLst>
      <p:ext uri="{BB962C8B-B14F-4D97-AF65-F5344CB8AC3E}">
        <p14:creationId xmlns:p14="http://schemas.microsoft.com/office/powerpoint/2010/main" val="1163537805"/>
      </p:ext>
    </p:extLst>
  </p:cSld>
  <p:clrMapOvr>
    <a:masterClrMapping/>
  </p:clrMapOvr>
  <p:transition spd="slow">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2800" dirty="0">
                <a:latin typeface="Microsoft YaHei" charset="-122"/>
                <a:ea typeface="Microsoft YaHei" charset="-122"/>
                <a:cs typeface="Microsoft YaHei" charset="-122"/>
              </a:rPr>
              <a:t>教学实践环节 </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 </a:t>
            </a:r>
            <a:r>
              <a:rPr lang="zh-CN" altLang="en-US" sz="2800" dirty="0">
                <a:solidFill>
                  <a:srgbClr val="C00000"/>
                </a:solidFill>
                <a:latin typeface="Microsoft YaHei" charset="-122"/>
                <a:ea typeface="Microsoft YaHei" charset="-122"/>
                <a:cs typeface="Microsoft YaHei" charset="-122"/>
              </a:rPr>
              <a:t>打开网页学编程</a:t>
            </a:r>
          </a:p>
        </p:txBody>
      </p:sp>
      <p:sp>
        <p:nvSpPr>
          <p:cNvPr id="16" name="标题 1"/>
          <p:cNvSpPr txBox="1">
            <a:spLocks/>
          </p:cNvSpPr>
          <p:nvPr/>
        </p:nvSpPr>
        <p:spPr>
          <a:xfrm>
            <a:off x="260154" y="792713"/>
            <a:ext cx="8591730" cy="1926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华文中宋" panose="02010600040101010101" pitchFamily="2" charset="-122"/>
                <a:ea typeface="华文中宋" panose="02010600040101010101" pitchFamily="2" charset="-122"/>
                <a:cs typeface="+mj-cs"/>
              </a:defRPr>
            </a:lvl1pPr>
          </a:lstStyle>
          <a:p>
            <a:pPr marL="342900" lvl="1" indent="-342900" defTabSz="914400">
              <a:spcBef>
                <a:spcPts val="672"/>
              </a:spcBef>
              <a:buFont typeface="Arial" panose="020B0604020202020204" pitchFamily="34" charset="0"/>
              <a:buChar char="•"/>
            </a:pPr>
            <a:r>
              <a:rPr kumimoji="1" lang="zh-CN" altLang="en-US" sz="2000" dirty="0">
                <a:latin typeface="Microsoft YaHei" charset="-122"/>
                <a:ea typeface="Microsoft YaHei" charset="-122"/>
              </a:rPr>
              <a:t>课程主页：</a:t>
            </a:r>
            <a:r>
              <a:rPr kumimoji="1" lang="en-US" altLang="zh-CN" sz="2000" dirty="0">
                <a:latin typeface="Microsoft YaHei" charset="-122"/>
                <a:ea typeface="Microsoft YaHei" charset="-122"/>
              </a:rPr>
              <a:t> </a:t>
            </a:r>
            <a:r>
              <a:rPr kumimoji="1" lang="en-US" altLang="zh-CN" sz="2000" dirty="0">
                <a:latin typeface="Microsoft YaHei" charset="-122"/>
                <a:ea typeface="Microsoft YaHei" charset="-122"/>
                <a:hlinkClick r:id="rId3"/>
              </a:rPr>
              <a:t>https://git.ruc.edu.cn/data-science/ita</a:t>
            </a:r>
            <a:endParaRPr kumimoji="1" lang="en-US" altLang="zh-CN" sz="2000" dirty="0">
              <a:latin typeface="Microsoft YaHei" charset="-122"/>
              <a:ea typeface="Microsoft YaHei" charset="-122"/>
            </a:endParaRPr>
          </a:p>
          <a:p>
            <a:pPr marL="800100" lvl="2" indent="-342900" defTabSz="914400">
              <a:spcBef>
                <a:spcPts val="672"/>
              </a:spcBef>
              <a:buFont typeface="Arial" panose="020B0604020202020204" pitchFamily="34" charset="0"/>
              <a:buChar char="•"/>
            </a:pPr>
            <a:r>
              <a:rPr kumimoji="1" lang="zh-CN" altLang="en-US" sz="2000" dirty="0">
                <a:latin typeface="Microsoft YaHei" charset="-122"/>
                <a:ea typeface="Microsoft YaHei" charset="-122"/>
              </a:rPr>
              <a:t>主页提供课件、演示代码、案例代码等信息（校园网环境访问）</a:t>
            </a:r>
            <a:endParaRPr kumimoji="1" lang="en-US" altLang="zh-CN" sz="2000" dirty="0">
              <a:latin typeface="Microsoft YaHei" charset="-122"/>
              <a:ea typeface="Microsoft YaHei" charset="-122"/>
            </a:endParaRPr>
          </a:p>
          <a:p>
            <a:pPr marL="342900" lvl="1" indent="-342900" defTabSz="914400">
              <a:spcBef>
                <a:spcPts val="672"/>
              </a:spcBef>
              <a:buFont typeface="Arial" panose="020B0604020202020204" pitchFamily="34" charset="0"/>
              <a:buChar char="•"/>
            </a:pPr>
            <a:r>
              <a:rPr kumimoji="1" lang="zh-CN" altLang="en-US" sz="2000" dirty="0">
                <a:latin typeface="Microsoft YaHei" charset="-122"/>
                <a:ea typeface="Microsoft YaHei" charset="-122"/>
              </a:rPr>
              <a:t>在线编程环境：</a:t>
            </a:r>
            <a:r>
              <a:rPr kumimoji="1" lang="en-US" altLang="zh-CN" sz="2000" dirty="0">
                <a:latin typeface="Microsoft YaHei" charset="-122"/>
                <a:ea typeface="Microsoft YaHei" charset="-122"/>
                <a:hlinkClick r:id="rId4"/>
              </a:rPr>
              <a:t>https://dslab.ruc.edu.cn/</a:t>
            </a:r>
            <a:endParaRPr kumimoji="1" lang="en-US" altLang="zh-CN" sz="2000" dirty="0">
              <a:latin typeface="Microsoft YaHei" charset="-122"/>
              <a:ea typeface="Microsoft YaHei" charset="-122"/>
            </a:endParaRPr>
          </a:p>
          <a:p>
            <a:pPr marL="800100" lvl="2" indent="-342900" defTabSz="914400">
              <a:spcBef>
                <a:spcPts val="672"/>
              </a:spcBef>
              <a:buFont typeface="Arial" panose="020B0604020202020204" pitchFamily="34" charset="0"/>
              <a:buChar char="•"/>
            </a:pPr>
            <a:r>
              <a:rPr kumimoji="1" lang="zh-CN" altLang="en-US" sz="2000" dirty="0">
                <a:latin typeface="Microsoft YaHei" charset="-122"/>
                <a:ea typeface="Microsoft YaHei" charset="-122"/>
              </a:rPr>
              <a:t>通过微人大用户名</a:t>
            </a:r>
            <a:r>
              <a:rPr kumimoji="1" lang="en-US" altLang="zh-CN" sz="2000" dirty="0">
                <a:latin typeface="Microsoft YaHei" charset="-122"/>
                <a:ea typeface="Microsoft YaHei" charset="-122"/>
              </a:rPr>
              <a:t>/</a:t>
            </a:r>
            <a:r>
              <a:rPr kumimoji="1" lang="zh-CN" altLang="en-US" sz="2000" dirty="0">
                <a:latin typeface="Microsoft YaHei" charset="-122"/>
                <a:ea typeface="Microsoft YaHei" charset="-122"/>
              </a:rPr>
              <a:t>密码登录</a:t>
            </a:r>
            <a:endParaRPr kumimoji="1" lang="en-US" altLang="zh-CN" sz="2000" dirty="0">
              <a:latin typeface="Microsoft YaHei" charset="-122"/>
              <a:ea typeface="Microsoft YaHei" charset="-122"/>
            </a:endParaRPr>
          </a:p>
        </p:txBody>
      </p:sp>
      <p:sp>
        <p:nvSpPr>
          <p:cNvPr id="7" name="Rectangle 6"/>
          <p:cNvSpPr/>
          <p:nvPr/>
        </p:nvSpPr>
        <p:spPr>
          <a:xfrm>
            <a:off x="-15981" y="2946529"/>
            <a:ext cx="9143999" cy="1627369"/>
          </a:xfrm>
          <a:prstGeom prst="rect">
            <a:avLst/>
          </a:prstGeom>
        </p:spPr>
        <p:txBody>
          <a:bodyPr wrap="square">
            <a:spAutoFit/>
          </a:bodyPr>
          <a:lstStyle/>
          <a:p>
            <a:pPr algn="ctr">
              <a:spcAft>
                <a:spcPts val="1350"/>
              </a:spcAft>
              <a:defRPr/>
            </a:pPr>
            <a:r>
              <a:rPr lang="zh-CN" altLang="en-US" sz="9975" dirty="0">
                <a:solidFill>
                  <a:srgbClr val="0000CC"/>
                </a:solidFill>
                <a:latin typeface="STZhongsong" charset="-122"/>
                <a:ea typeface="STZhongsong" charset="-122"/>
                <a:cs typeface="STZhongsong" charset="-122"/>
              </a:rPr>
              <a:t>现场演示</a:t>
            </a:r>
          </a:p>
        </p:txBody>
      </p:sp>
    </p:spTree>
    <p:extLst>
      <p:ext uri="{BB962C8B-B14F-4D97-AF65-F5344CB8AC3E}">
        <p14:creationId xmlns:p14="http://schemas.microsoft.com/office/powerpoint/2010/main" val="221043916"/>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互联网时代，</a:t>
            </a:r>
            <a:r>
              <a:rPr lang="zh-CN" altLang="en-US" dirty="0" smtClean="0"/>
              <a:t>数据</a:t>
            </a:r>
            <a:r>
              <a:rPr lang="zh-CN" altLang="en-US" dirty="0"/>
              <a:t>赋能的生产方式</a:t>
            </a:r>
            <a:endParaRPr lang="en-US" dirty="0"/>
          </a:p>
        </p:txBody>
      </p:sp>
      <p:graphicFrame>
        <p:nvGraphicFramePr>
          <p:cNvPr id="9" name="内容占位符 4"/>
          <p:cNvGraphicFramePr>
            <a:graphicFrameLocks noGrp="1"/>
          </p:cNvGraphicFramePr>
          <p:nvPr>
            <p:ph idx="1"/>
            <p:extLst>
              <p:ext uri="{D42A27DB-BD31-4B8C-83A1-F6EECF244321}">
                <p14:modId xmlns:p14="http://schemas.microsoft.com/office/powerpoint/2010/main" val="242823251"/>
              </p:ext>
            </p:extLst>
          </p:nvPr>
        </p:nvGraphicFramePr>
        <p:xfrm>
          <a:off x="4382090" y="1103335"/>
          <a:ext cx="4050251" cy="3698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右箭头 2"/>
          <p:cNvSpPr/>
          <p:nvPr/>
        </p:nvSpPr>
        <p:spPr bwMode="auto">
          <a:xfrm rot="16200000">
            <a:off x="1286782" y="2457875"/>
            <a:ext cx="922675" cy="666146"/>
          </a:xfrm>
          <a:prstGeom prst="rightArrow">
            <a:avLst>
              <a:gd name="adj1" fmla="val 50000"/>
              <a:gd name="adj2" fmla="val 36956"/>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Tx/>
              <a:buSzTx/>
              <a:buFont typeface="DejaVu Sans" charset="0"/>
              <a:buNone/>
              <a:tabLst/>
            </a:pPr>
            <a:endParaRPr kumimoji="0" lang="zh-CN" altLang="en-US" sz="1800" b="0" i="0" u="none" strike="noStrike" cap="none" normalizeH="0" baseline="0">
              <a:ln>
                <a:noFill/>
              </a:ln>
              <a:solidFill>
                <a:schemeClr val="tx1"/>
              </a:solidFill>
              <a:effectLst/>
              <a:latin typeface="Arial" charset="0"/>
              <a:ea typeface="SimSun" charset="-122"/>
            </a:endParaRPr>
          </a:p>
        </p:txBody>
      </p:sp>
      <p:sp>
        <p:nvSpPr>
          <p:cNvPr id="11" name="矩形 6"/>
          <p:cNvSpPr/>
          <p:nvPr/>
        </p:nvSpPr>
        <p:spPr>
          <a:xfrm>
            <a:off x="1303329" y="1613241"/>
            <a:ext cx="1005403" cy="584775"/>
          </a:xfrm>
          <a:prstGeom prst="rect">
            <a:avLst/>
          </a:prstGeom>
        </p:spPr>
        <p:txBody>
          <a:bodyPr wrap="none">
            <a:spAutoFit/>
          </a:bodyPr>
          <a:lstStyle/>
          <a:p>
            <a:pPr lvl="0"/>
            <a:r>
              <a:rPr lang="zh-CN" altLang="en-US" sz="3200" dirty="0">
                <a:latin typeface="+mj-ea"/>
                <a:ea typeface="+mj-ea"/>
              </a:rPr>
              <a:t>用户</a:t>
            </a:r>
          </a:p>
        </p:txBody>
      </p:sp>
      <p:sp>
        <p:nvSpPr>
          <p:cNvPr id="12" name="矩形 7"/>
          <p:cNvSpPr/>
          <p:nvPr/>
        </p:nvSpPr>
        <p:spPr>
          <a:xfrm>
            <a:off x="1303329" y="3466193"/>
            <a:ext cx="1005403" cy="584775"/>
          </a:xfrm>
          <a:prstGeom prst="rect">
            <a:avLst/>
          </a:prstGeom>
        </p:spPr>
        <p:txBody>
          <a:bodyPr wrap="none">
            <a:spAutoFit/>
          </a:bodyPr>
          <a:lstStyle/>
          <a:p>
            <a:pPr lvl="0"/>
            <a:r>
              <a:rPr lang="zh-CN" altLang="en-US" sz="3200" dirty="0">
                <a:latin typeface="微软雅黑" panose="020B0503020204020204" pitchFamily="34" charset="-122"/>
                <a:ea typeface="微软雅黑" panose="020B0503020204020204" pitchFamily="34" charset="-122"/>
              </a:rPr>
              <a:t>产品</a:t>
            </a:r>
          </a:p>
        </p:txBody>
      </p:sp>
      <p:sp>
        <p:nvSpPr>
          <p:cNvPr id="13" name="右箭头 8"/>
          <p:cNvSpPr/>
          <p:nvPr/>
        </p:nvSpPr>
        <p:spPr bwMode="auto">
          <a:xfrm>
            <a:off x="3293495" y="2464081"/>
            <a:ext cx="521332" cy="653734"/>
          </a:xfrm>
          <a:prstGeom prst="rightArrow">
            <a:avLst>
              <a:gd name="adj1" fmla="val 53701"/>
              <a:gd name="adj2" fmla="val 53174"/>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Tx/>
              <a:buSzTx/>
              <a:buFont typeface="DejaVu Sans" charset="0"/>
              <a:buNone/>
              <a:tabLst/>
            </a:pPr>
            <a:endParaRPr kumimoji="0" lang="zh-CN" altLang="en-US" sz="1800" b="0" i="0" u="none" strike="noStrike" cap="none" normalizeH="0" baseline="0">
              <a:ln>
                <a:noFill/>
              </a:ln>
              <a:solidFill>
                <a:schemeClr val="tx1"/>
              </a:solidFill>
              <a:effectLst/>
              <a:latin typeface="Arial" charset="0"/>
              <a:ea typeface="SimSun" charset="-122"/>
            </a:endParaRPr>
          </a:p>
        </p:txBody>
      </p:sp>
    </p:spTree>
    <p:extLst>
      <p:ext uri="{BB962C8B-B14F-4D97-AF65-F5344CB8AC3E}">
        <p14:creationId xmlns:p14="http://schemas.microsoft.com/office/powerpoint/2010/main" val="1524342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作业提交</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7419" y="1231739"/>
            <a:ext cx="5777232" cy="3538265"/>
          </a:xfrm>
        </p:spPr>
      </p:pic>
      <p:sp>
        <p:nvSpPr>
          <p:cNvPr id="5" name="Rectangle 4"/>
          <p:cNvSpPr/>
          <p:nvPr/>
        </p:nvSpPr>
        <p:spPr>
          <a:xfrm>
            <a:off x="2458282" y="783628"/>
            <a:ext cx="2315506" cy="369332"/>
          </a:xfrm>
          <a:prstGeom prst="rect">
            <a:avLst/>
          </a:prstGeom>
        </p:spPr>
        <p:txBody>
          <a:bodyPr wrap="none">
            <a:spAutoFit/>
          </a:bodyPr>
          <a:lstStyle/>
          <a:p>
            <a:r>
              <a:rPr lang="en-US" dirty="0">
                <a:hlinkClick r:id="rId3"/>
              </a:rPr>
              <a:t>http://obe.ruc.edu.cn/</a:t>
            </a:r>
            <a:endParaRPr lang="en-US" dirty="0"/>
          </a:p>
        </p:txBody>
      </p:sp>
      <p:sp>
        <p:nvSpPr>
          <p:cNvPr id="6" name="TextBox 5"/>
          <p:cNvSpPr txBox="1"/>
          <p:nvPr/>
        </p:nvSpPr>
        <p:spPr>
          <a:xfrm>
            <a:off x="6774872" y="2539206"/>
            <a:ext cx="1593273" cy="923330"/>
          </a:xfrm>
          <a:prstGeom prst="rect">
            <a:avLst/>
          </a:prstGeom>
          <a:noFill/>
        </p:spPr>
        <p:txBody>
          <a:bodyPr wrap="square" rtlCol="0">
            <a:spAutoFit/>
          </a:bodyPr>
          <a:lstStyle/>
          <a:p>
            <a:r>
              <a:rPr lang="zh-CN" altLang="en-US" dirty="0"/>
              <a:t>老师统一创建账号</a:t>
            </a:r>
            <a:r>
              <a:rPr lang="zh-CN" altLang="en-US"/>
              <a:t>，微信群内通知</a:t>
            </a:r>
            <a:endParaRPr lang="en-US" dirty="0"/>
          </a:p>
        </p:txBody>
      </p:sp>
    </p:spTree>
    <p:extLst>
      <p:ext uri="{BB962C8B-B14F-4D97-AF65-F5344CB8AC3E}">
        <p14:creationId xmlns:p14="http://schemas.microsoft.com/office/powerpoint/2010/main" val="1865675094"/>
      </p:ext>
    </p:extLst>
  </p:cSld>
  <p:clrMapOvr>
    <a:masterClrMapping/>
  </p:clrMapOvr>
  <p:transition spd="slow">
    <p:pull/>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a:latin typeface="微软雅黑" panose="020B0503020204020204" pitchFamily="34" charset="-122"/>
                <a:ea typeface="微软雅黑" panose="020B0503020204020204" pitchFamily="34" charset="-122"/>
              </a:rPr>
              <a:t>谢谢！</a:t>
            </a:r>
          </a:p>
        </p:txBody>
      </p:sp>
      <p:sp>
        <p:nvSpPr>
          <p:cNvPr id="3" name="副标题 2"/>
          <p:cNvSpPr>
            <a:spLocks noGrp="1"/>
          </p:cNvSpPr>
          <p:nvPr>
            <p:ph type="subTitle" idx="1"/>
          </p:nvPr>
        </p:nvSpPr>
        <p:spPr/>
        <p:txBody>
          <a:bodyPr/>
          <a:lstStyle/>
          <a:p>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这种转变带来了</a:t>
            </a:r>
            <a:r>
              <a:rPr lang="en-US" altLang="zh-CN" dirty="0"/>
              <a:t>……</a:t>
            </a:r>
            <a:endParaRPr lang="en-US" dirty="0"/>
          </a:p>
        </p:txBody>
      </p:sp>
      <p:sp>
        <p:nvSpPr>
          <p:cNvPr id="4" name="Content Placeholder 2"/>
          <p:cNvSpPr>
            <a:spLocks noGrp="1"/>
          </p:cNvSpPr>
          <p:nvPr>
            <p:ph idx="1"/>
          </p:nvPr>
        </p:nvSpPr>
        <p:spPr>
          <a:xfrm>
            <a:off x="3610868" y="978334"/>
            <a:ext cx="5075931" cy="3600450"/>
          </a:xfrm>
        </p:spPr>
        <p:txBody>
          <a:bodyPr>
            <a:noAutofit/>
          </a:bodyPr>
          <a:lstStyle/>
          <a:p>
            <a:pPr>
              <a:lnSpc>
                <a:spcPct val="120000"/>
              </a:lnSpc>
            </a:pPr>
            <a:r>
              <a:rPr lang="zh-CN" altLang="zh-CN" sz="1400" b="1" dirty="0">
                <a:latin typeface="Microsoft YaHei" charset="0"/>
                <a:ea typeface="Microsoft YaHei" charset="0"/>
                <a:cs typeface="Microsoft YaHei" charset="0"/>
              </a:rPr>
              <a:t>参议员苏利文：</a:t>
            </a:r>
            <a:r>
              <a:rPr lang="zh-CN" altLang="zh-CN" sz="1400" dirty="0"/>
              <a:t>你提到</a:t>
            </a:r>
            <a:r>
              <a:rPr lang="en-US" altLang="zh-CN" sz="1400" dirty="0"/>
              <a:t>Facebook</a:t>
            </a:r>
            <a:r>
              <a:rPr lang="zh-CN" altLang="zh-CN" sz="1400" dirty="0"/>
              <a:t>是一个科技公司，一个平台，但有人也提出你们是全球最大的</a:t>
            </a:r>
            <a:r>
              <a:rPr lang="zh-CN" altLang="zh-CN" sz="1400" b="1" dirty="0">
                <a:latin typeface="+mn-ea"/>
              </a:rPr>
              <a:t>出版商</a:t>
            </a:r>
            <a:r>
              <a:rPr lang="zh-CN" altLang="en-US" sz="1400" b="1" dirty="0">
                <a:latin typeface="+mn-ea"/>
              </a:rPr>
              <a:t>（媒体）</a:t>
            </a:r>
            <a:r>
              <a:rPr lang="zh-CN" altLang="zh-CN" sz="1400" dirty="0"/>
              <a:t>。我想大概有</a:t>
            </a:r>
            <a:r>
              <a:rPr lang="en-US" altLang="zh-CN" sz="1400" dirty="0"/>
              <a:t>1.4</a:t>
            </a:r>
            <a:r>
              <a:rPr lang="zh-CN" altLang="zh-CN" sz="1400" dirty="0"/>
              <a:t>亿美国人从</a:t>
            </a:r>
            <a:r>
              <a:rPr lang="en-US" altLang="zh-CN" sz="1400" dirty="0"/>
              <a:t>Facebook</a:t>
            </a:r>
            <a:r>
              <a:rPr lang="zh-CN" altLang="zh-CN" sz="1400" dirty="0"/>
              <a:t>上了解新闻</a:t>
            </a:r>
            <a:r>
              <a:rPr lang="en-US" altLang="zh-CN" sz="1400" dirty="0"/>
              <a:t>……</a:t>
            </a:r>
            <a:r>
              <a:rPr lang="zh-CN" altLang="zh-CN" sz="1400" dirty="0"/>
              <a:t>因此，我想问你，</a:t>
            </a:r>
            <a:r>
              <a:rPr lang="en-US" altLang="zh-CN" sz="1400" dirty="0">
                <a:solidFill>
                  <a:srgbClr val="C00000"/>
                </a:solidFill>
              </a:rPr>
              <a:t>Facebook</a:t>
            </a:r>
            <a:r>
              <a:rPr lang="zh-CN" altLang="zh-CN" sz="1400" dirty="0">
                <a:solidFill>
                  <a:srgbClr val="C00000"/>
                </a:solidFill>
              </a:rPr>
              <a:t>的实质是什么，是科技公司还是出版商</a:t>
            </a:r>
            <a:r>
              <a:rPr lang="zh-CN" altLang="en-US" sz="1400" dirty="0">
                <a:solidFill>
                  <a:srgbClr val="C00000"/>
                </a:solidFill>
              </a:rPr>
              <a:t>（媒体）</a:t>
            </a:r>
            <a:r>
              <a:rPr lang="zh-CN" altLang="zh-CN" sz="1400" dirty="0">
                <a:solidFill>
                  <a:srgbClr val="C00000"/>
                </a:solidFill>
              </a:rPr>
              <a:t>？</a:t>
            </a:r>
            <a:r>
              <a:rPr lang="en-US" altLang="zh-CN" sz="1400" dirty="0"/>
              <a:t>……</a:t>
            </a:r>
            <a:endParaRPr lang="zh-CN" altLang="zh-CN" sz="1400" dirty="0"/>
          </a:p>
          <a:p>
            <a:pPr>
              <a:lnSpc>
                <a:spcPct val="120000"/>
              </a:lnSpc>
            </a:pPr>
            <a:r>
              <a:rPr lang="zh-CN" altLang="zh-CN" sz="1400" b="1" dirty="0">
                <a:latin typeface="Microsoft YaHei" charset="0"/>
                <a:ea typeface="Microsoft YaHei" charset="0"/>
                <a:cs typeface="Microsoft YaHei" charset="0"/>
              </a:rPr>
              <a:t>小扎：</a:t>
            </a:r>
            <a:r>
              <a:rPr lang="en-US" altLang="zh-CN" sz="1400" dirty="0">
                <a:latin typeface="+mn-ea"/>
                <a:cs typeface="Microsoft YaHei" charset="0"/>
              </a:rPr>
              <a:t>……</a:t>
            </a:r>
            <a:r>
              <a:rPr lang="zh-CN" altLang="zh-CN" sz="1400" dirty="0">
                <a:solidFill>
                  <a:srgbClr val="C00000"/>
                </a:solidFill>
              </a:rPr>
              <a:t>我视</a:t>
            </a:r>
            <a:r>
              <a:rPr lang="en-US" altLang="zh-CN" sz="1400" dirty="0">
                <a:solidFill>
                  <a:srgbClr val="C00000"/>
                </a:solidFill>
              </a:rPr>
              <a:t>Facebook</a:t>
            </a:r>
            <a:r>
              <a:rPr lang="zh-CN" altLang="zh-CN" sz="1400" dirty="0">
                <a:solidFill>
                  <a:srgbClr val="C00000"/>
                </a:solidFill>
              </a:rPr>
              <a:t>为</a:t>
            </a:r>
            <a:r>
              <a:rPr lang="zh-CN" altLang="zh-CN" sz="1400" b="1" dirty="0">
                <a:solidFill>
                  <a:srgbClr val="C00000"/>
                </a:solidFill>
              </a:rPr>
              <a:t>科技公司</a:t>
            </a:r>
            <a:r>
              <a:rPr lang="zh-CN" altLang="zh-CN" sz="1400" dirty="0">
                <a:solidFill>
                  <a:srgbClr val="C00000"/>
                </a:solidFill>
              </a:rPr>
              <a:t>，因为我们的主要工作是创建科技和产品。</a:t>
            </a:r>
          </a:p>
          <a:p>
            <a:pPr>
              <a:lnSpc>
                <a:spcPct val="120000"/>
              </a:lnSpc>
            </a:pPr>
            <a:r>
              <a:rPr lang="zh-CN" altLang="zh-CN" sz="1400" b="1" dirty="0">
                <a:latin typeface="Microsoft YaHei" charset="0"/>
                <a:ea typeface="Microsoft YaHei" charset="0"/>
                <a:cs typeface="Microsoft YaHei" charset="0"/>
              </a:rPr>
              <a:t>参议员苏利文：</a:t>
            </a:r>
            <a:r>
              <a:rPr lang="zh-CN" altLang="zh-CN" sz="1400" dirty="0">
                <a:solidFill>
                  <a:srgbClr val="C00000"/>
                </a:solidFill>
              </a:rPr>
              <a:t>但你说你对</a:t>
            </a:r>
            <a:r>
              <a:rPr lang="en-US" altLang="zh-CN" sz="1400" dirty="0">
                <a:solidFill>
                  <a:srgbClr val="C00000"/>
                </a:solidFill>
              </a:rPr>
              <a:t>Facebook</a:t>
            </a:r>
            <a:r>
              <a:rPr lang="zh-CN" altLang="zh-CN" sz="1400" dirty="0">
                <a:solidFill>
                  <a:srgbClr val="C00000"/>
                </a:solidFill>
              </a:rPr>
              <a:t>上的内容负责，</a:t>
            </a:r>
            <a:r>
              <a:rPr lang="zh-CN" altLang="en-US" sz="1400" dirty="0">
                <a:solidFill>
                  <a:srgbClr val="C00000"/>
                </a:solidFill>
              </a:rPr>
              <a:t>这使你们成为某种类型的</a:t>
            </a:r>
            <a:r>
              <a:rPr lang="zh-CN" altLang="zh-CN" sz="1400" b="1" dirty="0">
                <a:solidFill>
                  <a:srgbClr val="C00000"/>
                </a:solidFill>
              </a:rPr>
              <a:t>出版商</a:t>
            </a:r>
            <a:r>
              <a:rPr lang="zh-CN" altLang="en-US" sz="1400" b="1" dirty="0">
                <a:solidFill>
                  <a:srgbClr val="C00000"/>
                </a:solidFill>
              </a:rPr>
              <a:t>（媒体）</a:t>
            </a:r>
            <a:r>
              <a:rPr lang="zh-CN" altLang="en-US" sz="1400" dirty="0"/>
              <a:t>，对么</a:t>
            </a:r>
            <a:r>
              <a:rPr lang="zh-CN" altLang="zh-CN" sz="1400" dirty="0"/>
              <a:t>？</a:t>
            </a:r>
          </a:p>
          <a:p>
            <a:pPr>
              <a:lnSpc>
                <a:spcPct val="120000"/>
              </a:lnSpc>
            </a:pPr>
            <a:r>
              <a:rPr lang="zh-CN" altLang="zh-CN" sz="1400" b="1" dirty="0">
                <a:latin typeface="Microsoft YaHei" charset="0"/>
                <a:ea typeface="Microsoft YaHei" charset="0"/>
                <a:cs typeface="Microsoft YaHei" charset="0"/>
              </a:rPr>
              <a:t>小扎：</a:t>
            </a:r>
            <a:r>
              <a:rPr lang="zh-CN" altLang="zh-CN" sz="1400" dirty="0"/>
              <a:t>我赞同我们要对内容负责，但是</a:t>
            </a:r>
            <a:r>
              <a:rPr lang="zh-CN" altLang="zh-CN" sz="1400" b="1" dirty="0"/>
              <a:t>我们不生产内容</a:t>
            </a:r>
            <a:r>
              <a:rPr lang="zh-CN" altLang="zh-CN" sz="1400" dirty="0"/>
              <a:t>。我想当人们问我们究竟是不是媒体公司或</a:t>
            </a:r>
            <a:r>
              <a:rPr lang="zh-CN" altLang="zh-CN" sz="1400" b="1" dirty="0"/>
              <a:t>出版商</a:t>
            </a:r>
            <a:r>
              <a:rPr lang="zh-CN" altLang="zh-CN" sz="1400" dirty="0"/>
              <a:t>时，我理解他们真正想问的其实是，我们是不是真的对平台上的内容负责，</a:t>
            </a:r>
            <a:r>
              <a:rPr lang="zh-CN" altLang="en-US" sz="1400" dirty="0"/>
              <a:t>这个问题的答案是清楚的，那就是：是</a:t>
            </a:r>
            <a:r>
              <a:rPr lang="zh-CN" altLang="zh-CN" sz="1400" dirty="0"/>
              <a:t>。</a:t>
            </a:r>
            <a:r>
              <a:rPr lang="zh-CN" altLang="en-US" sz="1400" dirty="0">
                <a:solidFill>
                  <a:srgbClr val="C00000"/>
                </a:solidFill>
              </a:rPr>
              <a:t>但我不认为这与我们公司的核心是一家科技公司相冲突。</a:t>
            </a:r>
            <a:endParaRPr lang="zh-CN" altLang="zh-CN" sz="1400" dirty="0">
              <a:solidFill>
                <a:srgbClr val="C00000"/>
              </a:solidFill>
            </a:endParaRPr>
          </a:p>
        </p:txBody>
      </p:sp>
      <p:pic>
        <p:nvPicPr>
          <p:cNvPr id="5" name="Picture 4" descr="https://ss1.baidu.com/6ONXsjip0QIZ8tyhnq/it/u=442486579,3087146188&amp;fm=173&amp;app=25&amp;f=JPEG?w=500&amp;h=375&amp;s=64721AC74C12BCCE40E5CDB103008093">
            <a:extLst>
              <a:ext uri="{FF2B5EF4-FFF2-40B4-BE49-F238E27FC236}">
                <a16:creationId xmlns:a16="http://schemas.microsoft.com/office/drawing/2014/main" xmlns="" id="{7777D37A-19D2-5442-A417-81E1602A02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78334"/>
            <a:ext cx="3034680" cy="227601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xmlns="" id="{AFF9E3DD-5A32-374F-9193-C9E2CAD4E16B}"/>
              </a:ext>
            </a:extLst>
          </p:cNvPr>
          <p:cNvSpPr txBox="1"/>
          <p:nvPr/>
        </p:nvSpPr>
        <p:spPr>
          <a:xfrm>
            <a:off x="457200" y="3527828"/>
            <a:ext cx="2980674" cy="978729"/>
          </a:xfrm>
          <a:prstGeom prst="rect">
            <a:avLst/>
          </a:prstGeom>
          <a:noFill/>
        </p:spPr>
        <p:txBody>
          <a:bodyPr wrap="square" rtlCol="0">
            <a:spAutoFit/>
          </a:bodyPr>
          <a:lstStyle/>
          <a:p>
            <a:pPr marL="61913" algn="ctr">
              <a:lnSpc>
                <a:spcPct val="120000"/>
              </a:lnSpc>
              <a:spcBef>
                <a:spcPts val="450"/>
              </a:spcBef>
              <a:buClr>
                <a:schemeClr val="accent1"/>
              </a:buClr>
              <a:buSzPct val="80000"/>
            </a:pPr>
            <a:r>
              <a:rPr lang="zh-CN" altLang="en-US" sz="1600" b="1" dirty="0">
                <a:latin typeface="STZhongsong" charset="-122"/>
                <a:ea typeface="STZhongsong" charset="-122"/>
                <a:cs typeface="STZhongsong" charset="-122"/>
              </a:rPr>
              <a:t>美国东部时间</a:t>
            </a:r>
            <a:r>
              <a:rPr lang="en-US" altLang="zh-CN" sz="1600" b="1" dirty="0">
                <a:latin typeface="Calibri" charset="0"/>
                <a:ea typeface="Calibri" charset="0"/>
                <a:cs typeface="Calibri" charset="0"/>
              </a:rPr>
              <a:t>2018</a:t>
            </a:r>
            <a:r>
              <a:rPr lang="zh-CN" altLang="en-US" sz="1600" b="1" dirty="0">
                <a:latin typeface="STZhongsong" charset="-122"/>
                <a:ea typeface="STZhongsong" charset="-122"/>
                <a:cs typeface="STZhongsong" charset="-122"/>
              </a:rPr>
              <a:t>年</a:t>
            </a:r>
            <a:r>
              <a:rPr lang="en-US" altLang="zh-CN" sz="1600" b="1" dirty="0">
                <a:latin typeface="Calibri" charset="0"/>
                <a:ea typeface="Calibri" charset="0"/>
                <a:cs typeface="Calibri" charset="0"/>
              </a:rPr>
              <a:t>4</a:t>
            </a:r>
            <a:r>
              <a:rPr lang="zh-CN" altLang="en-US" sz="1600" b="1" dirty="0">
                <a:latin typeface="STZhongsong" charset="-122"/>
                <a:ea typeface="STZhongsong" charset="-122"/>
                <a:cs typeface="STZhongsong" charset="-122"/>
              </a:rPr>
              <a:t>月</a:t>
            </a:r>
            <a:r>
              <a:rPr lang="en-US" altLang="zh-CN" sz="1600" b="1" dirty="0">
                <a:latin typeface="Calibri" charset="0"/>
                <a:ea typeface="Calibri" charset="0"/>
                <a:cs typeface="Calibri" charset="0"/>
              </a:rPr>
              <a:t>10</a:t>
            </a:r>
            <a:r>
              <a:rPr lang="zh-CN" altLang="en-US" sz="1600" b="1" dirty="0">
                <a:latin typeface="STZhongsong" charset="-122"/>
                <a:ea typeface="STZhongsong" charset="-122"/>
                <a:cs typeface="STZhongsong" charset="-122"/>
              </a:rPr>
              <a:t>日，</a:t>
            </a:r>
            <a:r>
              <a:rPr lang="en-US" altLang="zh-CN" sz="1600" b="1" dirty="0">
                <a:latin typeface="Calibri" charset="0"/>
                <a:ea typeface="Calibri" charset="0"/>
                <a:cs typeface="Calibri" charset="0"/>
              </a:rPr>
              <a:t>Facebook</a:t>
            </a:r>
            <a:r>
              <a:rPr lang="zh-CN" altLang="en-US" sz="1600" b="1" dirty="0">
                <a:latin typeface="STZhongsong" charset="-122"/>
                <a:ea typeface="STZhongsong" charset="-122"/>
                <a:cs typeface="STZhongsong" charset="-122"/>
              </a:rPr>
              <a:t>创始人及</a:t>
            </a:r>
            <a:r>
              <a:rPr lang="en-US" altLang="zh-CN" sz="1600" b="1" dirty="0">
                <a:latin typeface="Calibri" charset="0"/>
                <a:ea typeface="Calibri" charset="0"/>
                <a:cs typeface="Calibri" charset="0"/>
              </a:rPr>
              <a:t>CEO</a:t>
            </a:r>
            <a:r>
              <a:rPr lang="zh-CN" altLang="en-US" sz="1600" b="1" dirty="0">
                <a:latin typeface="STZhongsong" charset="-122"/>
                <a:ea typeface="STZhongsong" charset="-122"/>
                <a:cs typeface="STZhongsong" charset="-122"/>
              </a:rPr>
              <a:t>马克</a:t>
            </a:r>
            <a:r>
              <a:rPr lang="en-US" altLang="zh-CN" sz="1600" b="1" dirty="0">
                <a:latin typeface="STZhongsong" charset="-122"/>
                <a:ea typeface="STZhongsong" charset="-122"/>
                <a:cs typeface="STZhongsong" charset="-122"/>
              </a:rPr>
              <a:t>·</a:t>
            </a:r>
            <a:r>
              <a:rPr lang="zh-CN" altLang="en-US" sz="1600" b="1" dirty="0">
                <a:latin typeface="STZhongsong" charset="-122"/>
                <a:ea typeface="STZhongsong" charset="-122"/>
                <a:cs typeface="STZhongsong" charset="-122"/>
              </a:rPr>
              <a:t>扎克伯格在国会听证会上</a:t>
            </a:r>
          </a:p>
        </p:txBody>
      </p:sp>
    </p:spTree>
    <p:extLst>
      <p:ext uri="{BB962C8B-B14F-4D97-AF65-F5344CB8AC3E}">
        <p14:creationId xmlns:p14="http://schemas.microsoft.com/office/powerpoint/2010/main" val="235945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这种转变带来了</a:t>
            </a:r>
            <a:r>
              <a:rPr lang="en-US" altLang="zh-CN" dirty="0"/>
              <a:t>……</a:t>
            </a:r>
            <a:endParaRPr lang="en-US" dirty="0"/>
          </a:p>
        </p:txBody>
      </p:sp>
      <p:sp>
        <p:nvSpPr>
          <p:cNvPr id="3" name="Content Placeholder 2"/>
          <p:cNvSpPr>
            <a:spLocks noGrp="1"/>
          </p:cNvSpPr>
          <p:nvPr>
            <p:ph idx="1"/>
          </p:nvPr>
        </p:nvSpPr>
        <p:spPr/>
        <p:txBody>
          <a:bodyPr/>
          <a:lstStyle/>
          <a:p>
            <a:r>
              <a:rPr lang="zh-CN" altLang="en-US" dirty="0"/>
              <a:t>突破边界</a:t>
            </a:r>
            <a:endParaRPr lang="en-US" dirty="0"/>
          </a:p>
        </p:txBody>
      </p:sp>
      <p:sp>
        <p:nvSpPr>
          <p:cNvPr id="4" name="椭圆 3">
            <a:extLst>
              <a:ext uri="{FF2B5EF4-FFF2-40B4-BE49-F238E27FC236}">
                <a16:creationId xmlns:a16="http://schemas.microsoft.com/office/drawing/2014/main" xmlns="" id="{38373338-3C86-7A4A-AAF4-C46D49144A69}"/>
              </a:ext>
            </a:extLst>
          </p:cNvPr>
          <p:cNvSpPr>
            <a:spLocks noChangeAspect="1"/>
          </p:cNvSpPr>
          <p:nvPr/>
        </p:nvSpPr>
        <p:spPr>
          <a:xfrm>
            <a:off x="5598354" y="2085935"/>
            <a:ext cx="2160000" cy="2160000"/>
          </a:xfrm>
          <a:prstGeom prst="ellipse">
            <a:avLst/>
          </a:prstGeom>
          <a:solidFill>
            <a:srgbClr val="AD0101"/>
          </a:solidFill>
          <a:ln w="25400" cap="flat" cmpd="sng" algn="ctr">
            <a:solidFill>
              <a:srgbClr val="AD0101">
                <a:shade val="50000"/>
              </a:srgbClr>
            </a:solidFill>
            <a:prstDash val="solid"/>
          </a:ln>
          <a:effectLst/>
        </p:spPr>
        <p:txBody>
          <a:bodyPr rtlCol="0" anchor="ctr"/>
          <a:lstStyle/>
          <a:p>
            <a:pPr algn="ctr" defTabSz="342900">
              <a:defRPr/>
            </a:pPr>
            <a:r>
              <a:rPr lang="zh-CN" altLang="en-US" sz="4950" b="1" kern="0" dirty="0">
                <a:solidFill>
                  <a:prstClr val="white"/>
                </a:solidFill>
                <a:latin typeface="Rockwell"/>
                <a:ea typeface="宋体" charset="-122"/>
                <a:cs typeface=""/>
              </a:rPr>
              <a:t>媒体公司</a:t>
            </a:r>
          </a:p>
        </p:txBody>
      </p:sp>
      <p:sp>
        <p:nvSpPr>
          <p:cNvPr id="5" name="椭圆 4">
            <a:extLst>
              <a:ext uri="{FF2B5EF4-FFF2-40B4-BE49-F238E27FC236}">
                <a16:creationId xmlns:a16="http://schemas.microsoft.com/office/drawing/2014/main" xmlns="" id="{BEE24871-3716-6645-A0A8-AFC5F1383247}"/>
              </a:ext>
            </a:extLst>
          </p:cNvPr>
          <p:cNvSpPr>
            <a:spLocks noChangeAspect="1"/>
          </p:cNvSpPr>
          <p:nvPr/>
        </p:nvSpPr>
        <p:spPr>
          <a:xfrm>
            <a:off x="2141970" y="2085936"/>
            <a:ext cx="2160000" cy="2160000"/>
          </a:xfrm>
          <a:prstGeom prst="ellipse">
            <a:avLst/>
          </a:prstGeom>
          <a:solidFill>
            <a:srgbClr val="AD0101"/>
          </a:solidFill>
          <a:ln w="25400" cap="flat" cmpd="sng" algn="ctr">
            <a:solidFill>
              <a:srgbClr val="AD0101">
                <a:shade val="50000"/>
              </a:srgbClr>
            </a:solidFill>
            <a:prstDash val="solid"/>
          </a:ln>
          <a:effectLst/>
        </p:spPr>
        <p:txBody>
          <a:bodyPr rtlCol="0" anchor="ctr"/>
          <a:lstStyle/>
          <a:p>
            <a:pPr algn="ctr" defTabSz="342900">
              <a:defRPr/>
            </a:pPr>
            <a:r>
              <a:rPr lang="zh-CN" altLang="en-US" sz="4950" b="1" kern="0" dirty="0">
                <a:solidFill>
                  <a:prstClr val="white"/>
                </a:solidFill>
                <a:latin typeface="Rockwell"/>
                <a:ea typeface="宋体" charset="-122"/>
                <a:cs typeface=""/>
              </a:rPr>
              <a:t>科技公司</a:t>
            </a:r>
          </a:p>
        </p:txBody>
      </p:sp>
      <p:sp>
        <p:nvSpPr>
          <p:cNvPr id="6" name="文本框 5">
            <a:extLst>
              <a:ext uri="{FF2B5EF4-FFF2-40B4-BE49-F238E27FC236}">
                <a16:creationId xmlns:a16="http://schemas.microsoft.com/office/drawing/2014/main" xmlns="" id="{0A9FC61D-7144-BC40-BB36-8E6D6EA438BF}"/>
              </a:ext>
            </a:extLst>
          </p:cNvPr>
          <p:cNvSpPr txBox="1"/>
          <p:nvPr/>
        </p:nvSpPr>
        <p:spPr>
          <a:xfrm>
            <a:off x="4206660" y="2456589"/>
            <a:ext cx="1553712" cy="1685077"/>
          </a:xfrm>
          <a:prstGeom prst="rect">
            <a:avLst/>
          </a:prstGeom>
          <a:noFill/>
        </p:spPr>
        <p:txBody>
          <a:bodyPr wrap="square" rtlCol="0">
            <a:spAutoFit/>
          </a:bodyPr>
          <a:lstStyle/>
          <a:p>
            <a:pPr defTabSz="342900"/>
            <a:r>
              <a:rPr kumimoji="1" lang="zh-CN" altLang="en-US" sz="10350" b="1" spc="38" dirty="0">
                <a:ln w="9525" cmpd="sng">
                  <a:solidFill>
                    <a:srgbClr val="AD0101"/>
                  </a:solidFill>
                  <a:prstDash val="solid"/>
                </a:ln>
                <a:solidFill>
                  <a:srgbClr val="70AD47">
                    <a:tint val="1000"/>
                  </a:srgbClr>
                </a:solidFill>
                <a:effectLst>
                  <a:glow rad="38100">
                    <a:srgbClr val="AD0101">
                      <a:alpha val="40000"/>
                    </a:srgbClr>
                  </a:glow>
                </a:effectLst>
                <a:latin typeface="Microsoft YaHei" charset="0"/>
                <a:ea typeface="Microsoft YaHei" charset="0"/>
                <a:cs typeface="Microsoft YaHei" charset="0"/>
              </a:rPr>
              <a:t>？</a:t>
            </a:r>
          </a:p>
        </p:txBody>
      </p:sp>
    </p:spTree>
    <p:extLst>
      <p:ext uri="{BB962C8B-B14F-4D97-AF65-F5344CB8AC3E}">
        <p14:creationId xmlns:p14="http://schemas.microsoft.com/office/powerpoint/2010/main" val="1005124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6.25E-7 -1.85185E-6 L 0.20078 -1.85185E-6 " pathEditMode="fixed" rAng="0" ptsTypes="AA">
                                      <p:cBhvr>
                                        <p:cTn id="6" dur="2000" fill="hold"/>
                                        <p:tgtEl>
                                          <p:spTgt spid="5"/>
                                        </p:tgtEl>
                                        <p:attrNameLst>
                                          <p:attrName>ppt_x</p:attrName>
                                          <p:attrName>ppt_y</p:attrName>
                                        </p:attrNameLst>
                                      </p:cBhvr>
                                      <p:rCtr x="10039" y="0"/>
                                    </p:animMotion>
                                  </p:childTnLst>
                                  <p:subTnLst>
                                    <p:animClr clrSpc="rgb" dir="cw">
                                      <p:cBhvr override="childStyle">
                                        <p:cTn dur="1" fill="hold" display="0" masterRel="nextClick" afterEffect="1"/>
                                        <p:tgtEl>
                                          <p:spTgt spid="5"/>
                                        </p:tgtEl>
                                        <p:attrNameLst>
                                          <p:attrName>ppt_c</p:attrName>
                                        </p:attrNameLst>
                                      </p:cBhvr>
                                      <p:to>
                                        <a:schemeClr val="accent1"/>
                                      </p:to>
                                    </p:animClr>
                                  </p:subTnLst>
                                </p:cTn>
                              </p:par>
                              <p:par>
                                <p:cTn id="7" presetID="35" presetClass="path" presetSubtype="0" accel="50000" decel="50000" fill="hold" grpId="0" nodeType="withEffect">
                                  <p:stCondLst>
                                    <p:cond delay="0"/>
                                  </p:stCondLst>
                                  <p:childTnLst>
                                    <p:animMotion origin="layout" path="M -3.95833E-6 -1.85185E-6 L -0.2142 -1.85185E-6 " pathEditMode="relative" rAng="0" ptsTypes="AA">
                                      <p:cBhvr>
                                        <p:cTn id="8" dur="2000" fill="hold"/>
                                        <p:tgtEl>
                                          <p:spTgt spid="4"/>
                                        </p:tgtEl>
                                        <p:attrNameLst>
                                          <p:attrName>ppt_x</p:attrName>
                                          <p:attrName>ppt_y</p:attrName>
                                        </p:attrNameLst>
                                      </p:cBhvr>
                                      <p:rCtr x="-10638" y="0"/>
                                    </p:animMotion>
                                  </p:childTnLst>
                                  <p:subTnLst>
                                    <p:animClr clrSpc="rgb" dir="cw">
                                      <p:cBhvr override="childStyle">
                                        <p:cTn dur="1" fill="hold" display="0" masterRel="nextClick" afterEffect="1"/>
                                        <p:tgtEl>
                                          <p:spTgt spid="4"/>
                                        </p:tgtEl>
                                        <p:attrNameLst>
                                          <p:attrName>ppt_c</p:attrName>
                                        </p:attrNameLst>
                                      </p:cBhvr>
                                      <p:to>
                                        <a:schemeClr val="accent1"/>
                                      </p:to>
                                    </p:animClr>
                                  </p:subTnLst>
                                </p:cTn>
                              </p:par>
                            </p:childTnLst>
                          </p:cTn>
                        </p:par>
                        <p:par>
                          <p:cTn id="9" fill="hold">
                            <p:stCondLst>
                              <p:cond delay="2000"/>
                            </p:stCondLst>
                            <p:childTnLst>
                              <p:par>
                                <p:cTn id="10" presetID="19" presetClass="emph" presetSubtype="0" fill="hold" grpId="1" nodeType="afterEffect">
                                  <p:stCondLst>
                                    <p:cond delay="0"/>
                                  </p:stCondLst>
                                  <p:childTnLst>
                                    <p:animClr clrSpc="rgb" dir="cw">
                                      <p:cBhvr override="childStyle">
                                        <p:cTn id="11" dur="500" fill="hold"/>
                                        <p:tgtEl>
                                          <p:spTgt spid="5"/>
                                        </p:tgtEl>
                                        <p:attrNameLst>
                                          <p:attrName>style.color</p:attrName>
                                        </p:attrNameLst>
                                      </p:cBhvr>
                                      <p:to>
                                        <a:schemeClr val="accent2"/>
                                      </p:to>
                                    </p:animClr>
                                    <p:animClr clrSpc="rgb" dir="cw">
                                      <p:cBhvr>
                                        <p:cTn id="12" dur="500" fill="hold"/>
                                        <p:tgtEl>
                                          <p:spTgt spid="5"/>
                                        </p:tgtEl>
                                        <p:attrNameLst>
                                          <p:attrName>fillcolor</p:attrName>
                                        </p:attrNameLst>
                                      </p:cBhvr>
                                      <p:to>
                                        <a:schemeClr val="accent2"/>
                                      </p:to>
                                    </p:animClr>
                                    <p:set>
                                      <p:cBhvr>
                                        <p:cTn id="13" dur="500" fill="hold"/>
                                        <p:tgtEl>
                                          <p:spTgt spid="5"/>
                                        </p:tgtEl>
                                        <p:attrNameLst>
                                          <p:attrName>fill.type</p:attrName>
                                        </p:attrNameLst>
                                      </p:cBhvr>
                                      <p:to>
                                        <p:strVal val="solid"/>
                                      </p:to>
                                    </p:set>
                                    <p:set>
                                      <p:cBhvr>
                                        <p:cTn id="14" dur="500" fill="hold"/>
                                        <p:tgtEl>
                                          <p:spTgt spid="5"/>
                                        </p:tgtEl>
                                        <p:attrNameLst>
                                          <p:attrName>fill.on</p:attrName>
                                        </p:attrNameLst>
                                      </p:cBhvr>
                                      <p:to>
                                        <p:strVal val="true"/>
                                      </p:to>
                                    </p:set>
                                  </p:childTnLst>
                                </p:cTn>
                              </p:par>
                              <p:par>
                                <p:cTn id="15" presetID="19" presetClass="emph" presetSubtype="0" fill="hold" grpId="1" nodeType="withEffect">
                                  <p:stCondLst>
                                    <p:cond delay="0"/>
                                  </p:stCondLst>
                                  <p:childTnLst>
                                    <p:animClr clrSpc="rgb" dir="cw">
                                      <p:cBhvr override="childStyle">
                                        <p:cTn id="16" dur="500" fill="hold"/>
                                        <p:tgtEl>
                                          <p:spTgt spid="4"/>
                                        </p:tgtEl>
                                        <p:attrNameLst>
                                          <p:attrName>style.color</p:attrName>
                                        </p:attrNameLst>
                                      </p:cBhvr>
                                      <p:to>
                                        <a:schemeClr val="accent1"/>
                                      </p:to>
                                    </p:animClr>
                                    <p:animClr clrSpc="rgb" dir="cw">
                                      <p:cBhvr>
                                        <p:cTn id="17" dur="500" fill="hold"/>
                                        <p:tgtEl>
                                          <p:spTgt spid="4"/>
                                        </p:tgtEl>
                                        <p:attrNameLst>
                                          <p:attrName>fillcolor</p:attrName>
                                        </p:attrNameLst>
                                      </p:cBhvr>
                                      <p:to>
                                        <a:schemeClr val="accent1"/>
                                      </p:to>
                                    </p:animClr>
                                    <p:set>
                                      <p:cBhvr>
                                        <p:cTn id="18" dur="500" fill="hold"/>
                                        <p:tgtEl>
                                          <p:spTgt spid="4"/>
                                        </p:tgtEl>
                                        <p:attrNameLst>
                                          <p:attrName>fill.type</p:attrName>
                                        </p:attrNameLst>
                                      </p:cBhvr>
                                      <p:to>
                                        <p:strVal val="solid"/>
                                      </p:to>
                                    </p:set>
                                    <p:set>
                                      <p:cBhvr>
                                        <p:cTn id="19" dur="5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这种转变带来了</a:t>
            </a:r>
            <a:r>
              <a:rPr lang="en-US" altLang="zh-CN" dirty="0"/>
              <a:t>……</a:t>
            </a:r>
            <a:endParaRPr lang="en-US" dirty="0"/>
          </a:p>
        </p:txBody>
      </p:sp>
      <p:sp>
        <p:nvSpPr>
          <p:cNvPr id="3" name="Content Placeholder 2"/>
          <p:cNvSpPr>
            <a:spLocks noGrp="1"/>
          </p:cNvSpPr>
          <p:nvPr>
            <p:ph idx="1"/>
          </p:nvPr>
        </p:nvSpPr>
        <p:spPr/>
        <p:txBody>
          <a:bodyPr/>
          <a:lstStyle/>
          <a:p>
            <a:r>
              <a:rPr lang="zh-CN" altLang="en-US" dirty="0"/>
              <a:t>个体与群体社会行为更全面的展示</a:t>
            </a:r>
            <a:endParaRPr lang="en-US" dirty="0"/>
          </a:p>
        </p:txBody>
      </p:sp>
      <p:pic>
        <p:nvPicPr>
          <p:cNvPr id="7"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632" y="1270000"/>
            <a:ext cx="3459126" cy="34861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1543" y="1282357"/>
            <a:ext cx="1485000" cy="1257239"/>
          </a:xfrm>
          <a:prstGeom prst="rect">
            <a:avLst/>
          </a:prstGeom>
        </p:spPr>
      </p:pic>
      <p:sp>
        <p:nvSpPr>
          <p:cNvPr id="9" name="Rectangle 8"/>
          <p:cNvSpPr/>
          <p:nvPr/>
        </p:nvSpPr>
        <p:spPr>
          <a:xfrm>
            <a:off x="5145490" y="2595950"/>
            <a:ext cx="2348880" cy="369332"/>
          </a:xfrm>
          <a:prstGeom prst="rect">
            <a:avLst/>
          </a:prstGeom>
        </p:spPr>
        <p:txBody>
          <a:bodyPr wrap="square">
            <a:spAutoFit/>
          </a:bodyPr>
          <a:lstStyle/>
          <a:p>
            <a:pPr algn="ctr">
              <a:defRPr/>
            </a:pPr>
            <a:r>
              <a:rPr lang="zh-CN" altLang="en-US" dirty="0">
                <a:solidFill>
                  <a:srgbClr val="0000CC"/>
                </a:solidFill>
              </a:rPr>
              <a:t>教宗本笃十六世</a:t>
            </a:r>
            <a:endParaRPr lang="en-US" sz="1500" dirty="0">
              <a:solidFill>
                <a:srgbClr val="0000CC"/>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1543" y="3079717"/>
            <a:ext cx="1485000" cy="1233000"/>
          </a:xfrm>
          <a:prstGeom prst="rect">
            <a:avLst/>
          </a:prstGeom>
        </p:spPr>
      </p:pic>
      <p:sp>
        <p:nvSpPr>
          <p:cNvPr id="11" name="Rectangle 10"/>
          <p:cNvSpPr/>
          <p:nvPr/>
        </p:nvSpPr>
        <p:spPr>
          <a:xfrm>
            <a:off x="5145490" y="4446497"/>
            <a:ext cx="2348880" cy="369332"/>
          </a:xfrm>
          <a:prstGeom prst="rect">
            <a:avLst/>
          </a:prstGeom>
        </p:spPr>
        <p:txBody>
          <a:bodyPr wrap="square">
            <a:spAutoFit/>
          </a:bodyPr>
          <a:lstStyle/>
          <a:p>
            <a:pPr algn="ctr">
              <a:defRPr/>
            </a:pPr>
            <a:r>
              <a:rPr lang="zh-CN" altLang="en-US" dirty="0">
                <a:solidFill>
                  <a:srgbClr val="0000CC"/>
                </a:solidFill>
              </a:rPr>
              <a:t>教宗方济各</a:t>
            </a:r>
            <a:endParaRPr lang="en-US" sz="1500" dirty="0">
              <a:solidFill>
                <a:srgbClr val="0000CC"/>
              </a:solidFill>
            </a:endParaRPr>
          </a:p>
        </p:txBody>
      </p:sp>
    </p:spTree>
    <p:extLst>
      <p:ext uri="{BB962C8B-B14F-4D97-AF65-F5344CB8AC3E}">
        <p14:creationId xmlns:p14="http://schemas.microsoft.com/office/powerpoint/2010/main" val="2102585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TotalTime>
  <Words>3530</Words>
  <Application>Microsoft Macintosh PowerPoint</Application>
  <PresentationFormat>On-screen Show (16:9)</PresentationFormat>
  <Paragraphs>385</Paragraphs>
  <Slides>61</Slides>
  <Notes>22</Notes>
  <HiddenSlides>0</HiddenSlides>
  <MMClips>0</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61</vt:i4>
      </vt:variant>
    </vt:vector>
  </HeadingPairs>
  <TitlesOfParts>
    <vt:vector size="85" baseType="lpstr">
      <vt:lpstr>Calibri</vt:lpstr>
      <vt:lpstr>CMSS10</vt:lpstr>
      <vt:lpstr>Corbel</vt:lpstr>
      <vt:lpstr>DejaVu Sans</vt:lpstr>
      <vt:lpstr>HardingText</vt:lpstr>
      <vt:lpstr>Mangal</vt:lpstr>
      <vt:lpstr>Microsoft YaHei</vt:lpstr>
      <vt:lpstr>Rockwell</vt:lpstr>
      <vt:lpstr>SimSun</vt:lpstr>
      <vt:lpstr>STZhongsong</vt:lpstr>
      <vt:lpstr>Times-Roman</vt:lpstr>
      <vt:lpstr>Wingdings</vt:lpstr>
      <vt:lpstr>华文中宋</vt:lpstr>
      <vt:lpstr>华文仿宋</vt:lpstr>
      <vt:lpstr>华文楷体</vt:lpstr>
      <vt:lpstr>宋体</vt:lpstr>
      <vt:lpstr>微软雅黑</vt:lpstr>
      <vt:lpstr>方正兰亭细黑_GBK</vt:lpstr>
      <vt:lpstr>方正超粗黑简体</vt:lpstr>
      <vt:lpstr>等线</vt:lpstr>
      <vt:lpstr>隶书</vt:lpstr>
      <vt:lpstr>Arial</vt:lpstr>
      <vt:lpstr>清风素材 https://12sc.taobao.com/</vt:lpstr>
      <vt:lpstr>Office 主题​​</vt:lpstr>
      <vt:lpstr>PowerPoint Presentation</vt:lpstr>
      <vt:lpstr>认识一下</vt:lpstr>
      <vt:lpstr>两位助教同学</vt:lpstr>
      <vt:lpstr>PowerPoint Presentation</vt:lpstr>
      <vt:lpstr>为什么要学这门课</vt:lpstr>
      <vt:lpstr>互联网时代，数据赋能的生产方式</vt:lpstr>
      <vt:lpstr>这种转变带来了……</vt:lpstr>
      <vt:lpstr>这种转变带来了……</vt:lpstr>
      <vt:lpstr>这种转变带来了……</vt:lpstr>
      <vt:lpstr>这种转变带来了……</vt:lpstr>
      <vt:lpstr>谁在做数据驱动的社会科学</vt:lpstr>
      <vt:lpstr>传统数据收集的局限性</vt:lpstr>
      <vt:lpstr>数据驱动社会科学的数据优势</vt:lpstr>
      <vt:lpstr>传统数据收集的局限性</vt:lpstr>
      <vt:lpstr>数据驱动社会科学的数据优势</vt:lpstr>
      <vt:lpstr>数据驱动社会科学的数据优势</vt:lpstr>
      <vt:lpstr>传统数据收集的局限性</vt:lpstr>
      <vt:lpstr>数据驱动社会科学的数据优势</vt:lpstr>
      <vt:lpstr>PowerPoint Presentation</vt:lpstr>
      <vt:lpstr>新的方法</vt:lpstr>
      <vt:lpstr>新的方法：数据科学</vt:lpstr>
      <vt:lpstr>一个公认却很宽泛的定义</vt:lpstr>
      <vt:lpstr>数据科学的工作流程</vt:lpstr>
      <vt:lpstr>案例一：《红楼梦》文本分析</vt:lpstr>
      <vt:lpstr>问题：前80回和后40回的段落数是否有区别？</vt:lpstr>
      <vt:lpstr>问题：从词数统计信息上是否看出写作风格？</vt:lpstr>
      <vt:lpstr>问题：从不同词的词频中能否发现有趣的规律？</vt:lpstr>
      <vt:lpstr>问题：不同人物在不同章节出现的累积频率</vt:lpstr>
      <vt:lpstr>问题：不同人物在不同章节出现的累积频率</vt:lpstr>
      <vt:lpstr>案例二：新冠肺炎求助患者数据画像</vt:lpstr>
      <vt:lpstr>肺炎患者求助超话的整体分析</vt:lpstr>
      <vt:lpstr>提出问题（Insight Questions）</vt:lpstr>
      <vt:lpstr>数据准备</vt:lpstr>
      <vt:lpstr>数据清洗</vt:lpstr>
      <vt:lpstr>数据扩充（Data Enrichment）</vt:lpstr>
      <vt:lpstr>数据扩充（Data Enrichment）</vt:lpstr>
      <vt:lpstr>数据分析</vt:lpstr>
      <vt:lpstr>他们的处境有何共同点？</vt:lpstr>
      <vt:lpstr>他们的处境有何共同点</vt:lpstr>
      <vt:lpstr>数据分析</vt:lpstr>
      <vt:lpstr>数据分析结论</vt:lpstr>
      <vt:lpstr>数据科学的工作流程</vt:lpstr>
      <vt:lpstr>案例2：疫苗 VS. 反疫苗</vt:lpstr>
      <vt:lpstr>提出问题</vt:lpstr>
      <vt:lpstr>收集数据</vt:lpstr>
      <vt:lpstr>处理数据：建模成网络数据</vt:lpstr>
      <vt:lpstr>数据分析</vt:lpstr>
      <vt:lpstr>数据分析</vt:lpstr>
      <vt:lpstr>数据分析</vt:lpstr>
      <vt:lpstr>数据分析</vt:lpstr>
      <vt:lpstr>数据分析</vt:lpstr>
      <vt:lpstr>课程目标：借数据之酒杯，浇自己之块垒</vt:lpstr>
      <vt:lpstr>PowerPoint Presentation</vt:lpstr>
      <vt:lpstr>课程主要内容 </vt:lpstr>
      <vt:lpstr>教材和参考书 </vt:lpstr>
      <vt:lpstr>课程考核方式</vt:lpstr>
      <vt:lpstr>PowerPoint Presentation</vt:lpstr>
      <vt:lpstr>教学实践环节 – 打开网页学编程</vt:lpstr>
      <vt:lpstr>教学实践环节 – 打开网页学编程</vt:lpstr>
      <vt:lpstr>作业提交</vt:lpstr>
      <vt:lpstr>谢谢！</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范 举</cp:lastModifiedBy>
  <cp:revision>212</cp:revision>
  <dcterms:created xsi:type="dcterms:W3CDTF">2015-01-23T04:02:00Z</dcterms:created>
  <dcterms:modified xsi:type="dcterms:W3CDTF">2022-09-23T14:24:09Z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